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2" r:id="rId7"/>
    <p:sldId id="261" r:id="rId8"/>
    <p:sldId id="263" r:id="rId9"/>
    <p:sldId id="264" r:id="rId10"/>
    <p:sldId id="265" r:id="rId1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26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43A85F-C0D9-41B1-AFF6-97D90C1B86FB}" type="datetimeFigureOut">
              <a:rPr lang="fr-FR" smtClean="0"/>
              <a:t>21/05/2014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86B137-BB3E-443F-8E96-5581CAEC5FE1}" type="slidenum">
              <a:rPr lang="fr-FR" smtClean="0"/>
              <a:t>‹N°›</a:t>
            </a:fld>
            <a:endParaRPr lang="fr-FR"/>
          </a:p>
        </p:txBody>
      </p:sp>
    </p:spTree>
    <p:extLst>
      <p:ext uri="{BB962C8B-B14F-4D97-AF65-F5344CB8AC3E}">
        <p14:creationId xmlns:p14="http://schemas.microsoft.com/office/powerpoint/2010/main" val="4016353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7D03F3A3-7545-40FC-8739-E3D1FAAA7BA2}" type="datetime1">
              <a:rPr lang="fr-FR" smtClean="0"/>
              <a:t>21/05/2014</a:t>
            </a:fld>
            <a:endParaRPr lang="fr-BE"/>
          </a:p>
        </p:txBody>
      </p:sp>
      <p:sp>
        <p:nvSpPr>
          <p:cNvPr id="5" name="Espace réservé du pied de page 4"/>
          <p:cNvSpPr>
            <a:spLocks noGrp="1"/>
          </p:cNvSpPr>
          <p:nvPr>
            <p:ph type="ftr" sz="quarter" idx="11"/>
          </p:nvPr>
        </p:nvSpPr>
        <p:spPr/>
        <p:txBody>
          <a:bodyPr/>
          <a:lstStyle/>
          <a:p>
            <a:r>
              <a:rPr lang="fr-FR" smtClean="0"/>
              <a:t>Histoire / cycle III / ptitemuriel /partie 1</a:t>
            </a:r>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5BA78CF6-5D62-4D99-B601-EB4D10D1851E}" type="datetime1">
              <a:rPr lang="fr-FR" smtClean="0"/>
              <a:t>21/05/2014</a:t>
            </a:fld>
            <a:endParaRPr lang="fr-BE"/>
          </a:p>
        </p:txBody>
      </p:sp>
      <p:sp>
        <p:nvSpPr>
          <p:cNvPr id="5" name="Espace réservé du pied de page 4"/>
          <p:cNvSpPr>
            <a:spLocks noGrp="1"/>
          </p:cNvSpPr>
          <p:nvPr>
            <p:ph type="ftr" sz="quarter" idx="11"/>
          </p:nvPr>
        </p:nvSpPr>
        <p:spPr/>
        <p:txBody>
          <a:bodyPr/>
          <a:lstStyle/>
          <a:p>
            <a:r>
              <a:rPr lang="fr-FR" smtClean="0"/>
              <a:t>Histoire / cycle III / ptitemuriel /partie 1</a:t>
            </a:r>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EF33A41-2F6F-4808-AC98-CD5A10378471}" type="datetime1">
              <a:rPr lang="fr-FR" smtClean="0"/>
              <a:t>21/05/2014</a:t>
            </a:fld>
            <a:endParaRPr lang="fr-BE"/>
          </a:p>
        </p:txBody>
      </p:sp>
      <p:sp>
        <p:nvSpPr>
          <p:cNvPr id="5" name="Espace réservé du pied de page 4"/>
          <p:cNvSpPr>
            <a:spLocks noGrp="1"/>
          </p:cNvSpPr>
          <p:nvPr>
            <p:ph type="ftr" sz="quarter" idx="11"/>
          </p:nvPr>
        </p:nvSpPr>
        <p:spPr/>
        <p:txBody>
          <a:bodyPr/>
          <a:lstStyle/>
          <a:p>
            <a:r>
              <a:rPr lang="fr-FR" smtClean="0"/>
              <a:t>Histoire / cycle III / ptitemuriel /partie 1</a:t>
            </a:r>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9CDE896E-815D-40A2-975C-B60982CAA9D7}" type="datetime1">
              <a:rPr lang="fr-FR" smtClean="0"/>
              <a:t>21/05/2014</a:t>
            </a:fld>
            <a:endParaRPr lang="fr-BE"/>
          </a:p>
        </p:txBody>
      </p:sp>
      <p:sp>
        <p:nvSpPr>
          <p:cNvPr id="6" name="Espace réservé du pied de page 5"/>
          <p:cNvSpPr>
            <a:spLocks noGrp="1"/>
          </p:cNvSpPr>
          <p:nvPr>
            <p:ph type="ftr" sz="quarter" idx="11"/>
          </p:nvPr>
        </p:nvSpPr>
        <p:spPr/>
        <p:txBody>
          <a:bodyPr/>
          <a:lstStyle/>
          <a:p>
            <a:r>
              <a:rPr lang="fr-FR" smtClean="0"/>
              <a:t>Histoire / cycle III / ptitemuriel /partie 1</a:t>
            </a:r>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4F8D866D-274A-4732-94DB-0095C3836B92}" type="datetime1">
              <a:rPr lang="fr-FR" smtClean="0"/>
              <a:t>21/05/2014</a:t>
            </a:fld>
            <a:endParaRPr lang="fr-BE"/>
          </a:p>
        </p:txBody>
      </p:sp>
      <p:sp>
        <p:nvSpPr>
          <p:cNvPr id="8" name="Espace réservé du pied de page 7"/>
          <p:cNvSpPr>
            <a:spLocks noGrp="1"/>
          </p:cNvSpPr>
          <p:nvPr>
            <p:ph type="ftr" sz="quarter" idx="11"/>
          </p:nvPr>
        </p:nvSpPr>
        <p:spPr/>
        <p:txBody>
          <a:bodyPr/>
          <a:lstStyle/>
          <a:p>
            <a:r>
              <a:rPr lang="fr-FR" smtClean="0"/>
              <a:t>Histoire / cycle III / ptitemuriel /partie 1</a:t>
            </a:r>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6EB4FB5D-0542-451F-9710-4319DAF53CE9}" type="datetime1">
              <a:rPr lang="fr-FR" smtClean="0"/>
              <a:t>21/05/2014</a:t>
            </a:fld>
            <a:endParaRPr lang="fr-BE"/>
          </a:p>
        </p:txBody>
      </p:sp>
      <p:sp>
        <p:nvSpPr>
          <p:cNvPr id="4" name="Espace réservé du pied de page 3"/>
          <p:cNvSpPr>
            <a:spLocks noGrp="1"/>
          </p:cNvSpPr>
          <p:nvPr>
            <p:ph type="ftr" sz="quarter" idx="11"/>
          </p:nvPr>
        </p:nvSpPr>
        <p:spPr/>
        <p:txBody>
          <a:bodyPr/>
          <a:lstStyle/>
          <a:p>
            <a:r>
              <a:rPr lang="fr-FR" smtClean="0"/>
              <a:t>Histoire / cycle III / ptitemuriel /partie 1</a:t>
            </a:r>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D6534C4-CB81-4CFD-9BE4-B5F3D6350BD1}" type="datetime1">
              <a:rPr lang="fr-FR" smtClean="0"/>
              <a:t>21/05/2014</a:t>
            </a:fld>
            <a:endParaRPr lang="fr-BE"/>
          </a:p>
        </p:txBody>
      </p:sp>
      <p:sp>
        <p:nvSpPr>
          <p:cNvPr id="3" name="Espace réservé du pied de page 2"/>
          <p:cNvSpPr>
            <a:spLocks noGrp="1"/>
          </p:cNvSpPr>
          <p:nvPr>
            <p:ph type="ftr" sz="quarter" idx="11"/>
          </p:nvPr>
        </p:nvSpPr>
        <p:spPr/>
        <p:txBody>
          <a:bodyPr/>
          <a:lstStyle/>
          <a:p>
            <a:r>
              <a:rPr lang="fr-FR" smtClean="0"/>
              <a:t>Histoire / cycle III / ptitemuriel /partie 1</a:t>
            </a:r>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EC6865A-E82E-4B56-A446-00D3E76545F6}" type="datetime1">
              <a:rPr lang="fr-FR" smtClean="0"/>
              <a:t>21/05/2014</a:t>
            </a:fld>
            <a:endParaRPr lang="fr-BE"/>
          </a:p>
        </p:txBody>
      </p:sp>
      <p:sp>
        <p:nvSpPr>
          <p:cNvPr id="6" name="Espace réservé du pied de page 5"/>
          <p:cNvSpPr>
            <a:spLocks noGrp="1"/>
          </p:cNvSpPr>
          <p:nvPr>
            <p:ph type="ftr" sz="quarter" idx="11"/>
          </p:nvPr>
        </p:nvSpPr>
        <p:spPr/>
        <p:txBody>
          <a:bodyPr/>
          <a:lstStyle/>
          <a:p>
            <a:r>
              <a:rPr lang="fr-FR" smtClean="0"/>
              <a:t>Histoire / cycle III / ptitemuriel /partie 1</a:t>
            </a:r>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C98ED8D-59DE-4B65-94CA-5E9A3AF00C92}" type="datetime1">
              <a:rPr lang="fr-FR" smtClean="0"/>
              <a:t>21/05/2014</a:t>
            </a:fld>
            <a:endParaRPr lang="fr-BE"/>
          </a:p>
        </p:txBody>
      </p:sp>
      <p:sp>
        <p:nvSpPr>
          <p:cNvPr id="6" name="Espace réservé du pied de page 5"/>
          <p:cNvSpPr>
            <a:spLocks noGrp="1"/>
          </p:cNvSpPr>
          <p:nvPr>
            <p:ph type="ftr" sz="quarter" idx="11"/>
          </p:nvPr>
        </p:nvSpPr>
        <p:spPr/>
        <p:txBody>
          <a:bodyPr/>
          <a:lstStyle/>
          <a:p>
            <a:r>
              <a:rPr lang="fr-FR" smtClean="0"/>
              <a:t>Histoire / cycle III / ptitemuriel /partie 1</a:t>
            </a:r>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74D3A953-5696-43D1-81C4-715D1E7FC0BC}" type="datetime1">
              <a:rPr lang="fr-FR" smtClean="0"/>
              <a:t>21/05/2014</a:t>
            </a:fld>
            <a:endParaRPr lang="fr-BE"/>
          </a:p>
        </p:txBody>
      </p:sp>
      <p:sp>
        <p:nvSpPr>
          <p:cNvPr id="5" name="Espace réservé du pied de page 4"/>
          <p:cNvSpPr>
            <a:spLocks noGrp="1"/>
          </p:cNvSpPr>
          <p:nvPr>
            <p:ph type="ftr" sz="quarter" idx="11"/>
          </p:nvPr>
        </p:nvSpPr>
        <p:spPr/>
        <p:txBody>
          <a:bodyPr/>
          <a:lstStyle/>
          <a:p>
            <a:r>
              <a:rPr lang="fr-FR" smtClean="0"/>
              <a:t>Histoire / cycle III / ptitemuriel /partie 1</a:t>
            </a:r>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94ADF945-BBDB-4C6E-863D-A3C4FC36B8C6}" type="datetime1">
              <a:rPr lang="fr-FR" smtClean="0"/>
              <a:t>21/05/2014</a:t>
            </a:fld>
            <a:endParaRPr lang="fr-BE"/>
          </a:p>
        </p:txBody>
      </p:sp>
      <p:sp>
        <p:nvSpPr>
          <p:cNvPr id="5" name="Espace réservé du pied de page 4"/>
          <p:cNvSpPr>
            <a:spLocks noGrp="1"/>
          </p:cNvSpPr>
          <p:nvPr>
            <p:ph type="ftr" sz="quarter" idx="11"/>
          </p:nvPr>
        </p:nvSpPr>
        <p:spPr/>
        <p:txBody>
          <a:bodyPr/>
          <a:lstStyle/>
          <a:p>
            <a:r>
              <a:rPr lang="fr-FR" smtClean="0"/>
              <a:t>Histoire / cycle III / ptitemuriel /partie 1</a:t>
            </a:r>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55C9D3-0DBA-4B2F-B5CF-47FAC135272B}" type="datetime1">
              <a:rPr lang="fr-FR" smtClean="0"/>
              <a:t>21/05/2014</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Histoire / cycle III / ptitemuriel /partie 1</a:t>
            </a:r>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0070C0"/>
                </a:solidFill>
                <a:latin typeface="Algerian" panose="04020705040A02060702" pitchFamily="82" charset="0"/>
              </a:rPr>
              <a:t>La société au moyen-âge</a:t>
            </a:r>
            <a:endParaRPr lang="fr-FR" dirty="0">
              <a:solidFill>
                <a:srgbClr val="0070C0"/>
              </a:solidFill>
              <a:latin typeface="Algerian" panose="04020705040A02060702" pitchFamily="82" charset="0"/>
            </a:endParaRPr>
          </a:p>
        </p:txBody>
      </p:sp>
      <p:sp>
        <p:nvSpPr>
          <p:cNvPr id="3" name="Espace réservé du contenu 2"/>
          <p:cNvSpPr>
            <a:spLocks noGrp="1"/>
          </p:cNvSpPr>
          <p:nvPr>
            <p:ph idx="1"/>
          </p:nvPr>
        </p:nvSpPr>
        <p:spPr/>
        <p:txBody>
          <a:bodyPr/>
          <a:lstStyle/>
          <a:p>
            <a:pPr marL="0" indent="0">
              <a:buNone/>
            </a:pPr>
            <a:r>
              <a:rPr lang="fr-FR" b="1" dirty="0" smtClean="0">
                <a:latin typeface="Arial Narrow" panose="020B0606020202030204" pitchFamily="34" charset="0"/>
              </a:rPr>
              <a:t>Au Moyen-Age, la société française est organisée en trois catégories sociales:</a:t>
            </a:r>
          </a:p>
          <a:p>
            <a:pPr>
              <a:buFont typeface="Wingdings" panose="05000000000000000000" pitchFamily="2" charset="2"/>
              <a:buChar char="§"/>
            </a:pPr>
            <a:r>
              <a:rPr lang="fr-FR" dirty="0">
                <a:latin typeface="Arial Narrow" panose="020B0606020202030204" pitchFamily="34" charset="0"/>
              </a:rPr>
              <a:t>c</a:t>
            </a:r>
            <a:r>
              <a:rPr lang="fr-FR" dirty="0" smtClean="0">
                <a:latin typeface="Arial Narrow" panose="020B0606020202030204" pitchFamily="34" charset="0"/>
              </a:rPr>
              <a:t>eux qui combattent,</a:t>
            </a:r>
          </a:p>
          <a:p>
            <a:pPr>
              <a:buFont typeface="Wingdings" panose="05000000000000000000" pitchFamily="2" charset="2"/>
              <a:buChar char="§"/>
            </a:pPr>
            <a:r>
              <a:rPr lang="fr-FR" dirty="0">
                <a:latin typeface="Arial Narrow" panose="020B0606020202030204" pitchFamily="34" charset="0"/>
              </a:rPr>
              <a:t>c</a:t>
            </a:r>
            <a:r>
              <a:rPr lang="fr-FR" dirty="0" smtClean="0">
                <a:latin typeface="Arial Narrow" panose="020B0606020202030204" pitchFamily="34" charset="0"/>
              </a:rPr>
              <a:t>eux qui prient,</a:t>
            </a:r>
          </a:p>
          <a:p>
            <a:pPr>
              <a:buFont typeface="Wingdings" panose="05000000000000000000" pitchFamily="2" charset="2"/>
              <a:buChar char="§"/>
            </a:pPr>
            <a:r>
              <a:rPr lang="fr-FR">
                <a:latin typeface="Arial Narrow" panose="020B0606020202030204" pitchFamily="34" charset="0"/>
              </a:rPr>
              <a:t>c</a:t>
            </a:r>
            <a:r>
              <a:rPr lang="fr-FR" smtClean="0">
                <a:latin typeface="Arial Narrow" panose="020B0606020202030204" pitchFamily="34" charset="0"/>
              </a:rPr>
              <a:t>eux  qui travaillent</a:t>
            </a:r>
            <a:r>
              <a:rPr lang="fr-FR" dirty="0" smtClean="0">
                <a:latin typeface="Arial Narrow" panose="020B0606020202030204" pitchFamily="34" charset="0"/>
              </a:rPr>
              <a:t>.</a:t>
            </a:r>
          </a:p>
          <a:p>
            <a:pPr marL="0" indent="0">
              <a:buNone/>
            </a:pPr>
            <a:endParaRPr lang="fr-FR" dirty="0">
              <a:latin typeface="Arial Narrow" panose="020B060602020203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2797" y="2204864"/>
            <a:ext cx="3615840" cy="3900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space réservé du pied de page 3"/>
          <p:cNvSpPr>
            <a:spLocks noGrp="1"/>
          </p:cNvSpPr>
          <p:nvPr>
            <p:ph type="ftr" sz="quarter" idx="11"/>
          </p:nvPr>
        </p:nvSpPr>
        <p:spPr/>
        <p:txBody>
          <a:bodyPr/>
          <a:lstStyle/>
          <a:p>
            <a:r>
              <a:rPr lang="fr-BE" dirty="0" smtClean="0"/>
              <a:t>Histoire / cycle III / ptitemuriel /partie 1</a:t>
            </a:r>
            <a:endParaRPr lang="fr-BE"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4437112"/>
            <a:ext cx="2535013" cy="1933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6613" y="4782933"/>
            <a:ext cx="1460792" cy="1241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4408" y="404664"/>
            <a:ext cx="685800" cy="127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5952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78098"/>
          </a:xfrm>
        </p:spPr>
        <p:txBody>
          <a:bodyPr/>
          <a:lstStyle/>
          <a:p>
            <a:r>
              <a:rPr lang="fr-FR" dirty="0" smtClean="0">
                <a:solidFill>
                  <a:srgbClr val="00B050"/>
                </a:solidFill>
                <a:latin typeface="Algerian" panose="04020705040A02060702" pitchFamily="82" charset="0"/>
              </a:rPr>
              <a:t>Une société pyramidale!</a:t>
            </a:r>
            <a:endParaRPr lang="fr-FR" dirty="0">
              <a:solidFill>
                <a:srgbClr val="00B050"/>
              </a:solidFill>
              <a:latin typeface="Algerian" panose="04020705040A02060702" pitchFamily="82" charset="0"/>
            </a:endParaRPr>
          </a:p>
        </p:txBody>
      </p:sp>
      <p:sp>
        <p:nvSpPr>
          <p:cNvPr id="4" name="Espace réservé du pied de page 3"/>
          <p:cNvSpPr>
            <a:spLocks noGrp="1"/>
          </p:cNvSpPr>
          <p:nvPr>
            <p:ph type="ftr" sz="quarter" idx="11"/>
          </p:nvPr>
        </p:nvSpPr>
        <p:spPr/>
        <p:txBody>
          <a:bodyPr/>
          <a:lstStyle/>
          <a:p>
            <a:r>
              <a:rPr lang="fr-FR" smtClean="0"/>
              <a:t>Histoire / cycle III / ptitemuriel /partie 1</a:t>
            </a:r>
            <a:endParaRPr lang="fr-BE"/>
          </a:p>
        </p:txBody>
      </p:sp>
      <p:sp>
        <p:nvSpPr>
          <p:cNvPr id="5" name="Triangle isocèle 4"/>
          <p:cNvSpPr/>
          <p:nvPr/>
        </p:nvSpPr>
        <p:spPr>
          <a:xfrm>
            <a:off x="323528" y="1271416"/>
            <a:ext cx="8568952" cy="4821879"/>
          </a:xfrm>
          <a:prstGeom prst="triangle">
            <a:avLst/>
          </a:prstGeom>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Ceux qui </a:t>
            </a:r>
          </a:p>
          <a:p>
            <a:pPr algn="ctr"/>
            <a:r>
              <a:rPr lang="fr-FR" dirty="0" smtClean="0"/>
              <a:t>combattent!</a:t>
            </a:r>
          </a:p>
          <a:p>
            <a:pPr algn="ctr"/>
            <a:r>
              <a:rPr lang="fr-FR" sz="1600" dirty="0" smtClean="0"/>
              <a:t>Seigneurs</a:t>
            </a:r>
          </a:p>
          <a:p>
            <a:pPr algn="ctr"/>
            <a:r>
              <a:rPr lang="fr-FR" sz="1600" dirty="0"/>
              <a:t>e</a:t>
            </a:r>
            <a:r>
              <a:rPr lang="fr-FR" sz="1600" dirty="0" smtClean="0"/>
              <a:t>t chevaliers</a:t>
            </a:r>
          </a:p>
          <a:p>
            <a:pPr algn="ctr"/>
            <a:endParaRPr lang="fr-FR" dirty="0" smtClean="0"/>
          </a:p>
          <a:p>
            <a:pPr algn="ctr"/>
            <a:endParaRPr lang="fr-FR" dirty="0" smtClean="0"/>
          </a:p>
          <a:p>
            <a:pPr algn="ctr"/>
            <a:r>
              <a:rPr lang="fr-FR" dirty="0" smtClean="0">
                <a:solidFill>
                  <a:schemeClr val="tx1"/>
                </a:solidFill>
              </a:rPr>
              <a:t>Ceux qui prient!</a:t>
            </a:r>
          </a:p>
          <a:p>
            <a:pPr algn="ctr"/>
            <a:r>
              <a:rPr lang="fr-FR" dirty="0" smtClean="0">
                <a:solidFill>
                  <a:schemeClr val="tx1"/>
                </a:solidFill>
              </a:rPr>
              <a:t>Le clergé</a:t>
            </a:r>
          </a:p>
          <a:p>
            <a:pPr algn="ctr"/>
            <a:endParaRPr lang="fr-FR" dirty="0"/>
          </a:p>
          <a:p>
            <a:pPr algn="ctr"/>
            <a:endParaRPr lang="fr-FR" dirty="0" smtClean="0"/>
          </a:p>
          <a:p>
            <a:pPr algn="ctr"/>
            <a:endParaRPr lang="fr-FR" dirty="0"/>
          </a:p>
          <a:p>
            <a:pPr algn="ctr"/>
            <a:r>
              <a:rPr lang="fr-FR" dirty="0" smtClean="0"/>
              <a:t>Ceux qui travaillent!</a:t>
            </a:r>
          </a:p>
          <a:p>
            <a:pPr algn="ctr"/>
            <a:endParaRPr lang="fr-FR" dirty="0" smtClean="0"/>
          </a:p>
          <a:p>
            <a:pPr algn="ctr"/>
            <a:r>
              <a:rPr lang="fr-FR" dirty="0" smtClean="0">
                <a:solidFill>
                  <a:schemeClr val="bg1"/>
                </a:solidFill>
              </a:rPr>
              <a:t>Les paysans, les artisans et commerçants…</a:t>
            </a:r>
          </a:p>
          <a:p>
            <a:pPr algn="ctr"/>
            <a:endParaRPr lang="fr-FR" sz="1600" dirty="0">
              <a:solidFill>
                <a:schemeClr val="bg1"/>
              </a:solidFill>
            </a:endParaRPr>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p:txBody>
      </p:sp>
      <p:cxnSp>
        <p:nvCxnSpPr>
          <p:cNvPr id="7" name="Connecteur droit 6"/>
          <p:cNvCxnSpPr/>
          <p:nvPr/>
        </p:nvCxnSpPr>
        <p:spPr>
          <a:xfrm>
            <a:off x="2854981" y="3140968"/>
            <a:ext cx="3456384"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a:off x="1619672" y="4293096"/>
            <a:ext cx="5904656"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063188" y="836712"/>
            <a:ext cx="1143000" cy="590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2175003"/>
            <a:ext cx="1512168" cy="2109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0526" y="1200724"/>
            <a:ext cx="1338064" cy="19485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512" y="4284079"/>
            <a:ext cx="2141014" cy="18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1271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994122"/>
          </a:xfrm>
        </p:spPr>
        <p:txBody>
          <a:bodyPr>
            <a:normAutofit fontScale="90000"/>
          </a:bodyPr>
          <a:lstStyle/>
          <a:p>
            <a:r>
              <a:rPr lang="fr-FR" dirty="0" smtClean="0">
                <a:solidFill>
                  <a:srgbClr val="FF0000"/>
                </a:solidFill>
                <a:latin typeface="Algerian" panose="04020705040A02060702" pitchFamily="82" charset="0"/>
              </a:rPr>
              <a:t>Ceux qui combattent!</a:t>
            </a:r>
            <a:br>
              <a:rPr lang="fr-FR" dirty="0" smtClean="0">
                <a:solidFill>
                  <a:srgbClr val="FF0000"/>
                </a:solidFill>
                <a:latin typeface="Algerian" panose="04020705040A02060702" pitchFamily="82" charset="0"/>
              </a:rPr>
            </a:br>
            <a:r>
              <a:rPr lang="fr-FR" dirty="0" smtClean="0">
                <a:solidFill>
                  <a:srgbClr val="FF0000"/>
                </a:solidFill>
                <a:latin typeface="Algerian" panose="04020705040A02060702" pitchFamily="82" charset="0"/>
              </a:rPr>
              <a:t>Seigneurs et chevaliers</a:t>
            </a:r>
            <a:endParaRPr lang="fr-FR" dirty="0">
              <a:solidFill>
                <a:srgbClr val="FF0000"/>
              </a:solidFill>
              <a:latin typeface="Algerian" panose="04020705040A02060702" pitchFamily="82" charset="0"/>
            </a:endParaRPr>
          </a:p>
        </p:txBody>
      </p:sp>
      <p:sp>
        <p:nvSpPr>
          <p:cNvPr id="3" name="Espace réservé du contenu 2"/>
          <p:cNvSpPr>
            <a:spLocks noGrp="1"/>
          </p:cNvSpPr>
          <p:nvPr>
            <p:ph idx="1"/>
          </p:nvPr>
        </p:nvSpPr>
        <p:spPr>
          <a:xfrm>
            <a:off x="395536" y="4941168"/>
            <a:ext cx="8229600" cy="1800200"/>
          </a:xfrm>
        </p:spPr>
        <p:txBody>
          <a:bodyPr>
            <a:normAutofit fontScale="70000" lnSpcReduction="20000"/>
          </a:bodyPr>
          <a:lstStyle/>
          <a:p>
            <a:pPr marL="0" indent="0" algn="just">
              <a:buNone/>
            </a:pPr>
            <a:r>
              <a:rPr lang="fr-FR" sz="4600" b="1" dirty="0" smtClean="0"/>
              <a:t>Les seigneurs</a:t>
            </a:r>
          </a:p>
          <a:p>
            <a:pPr marL="0" indent="0" algn="just">
              <a:buNone/>
            </a:pPr>
            <a:r>
              <a:rPr lang="fr-FR" b="1" dirty="0" smtClean="0"/>
              <a:t>Véritables maîtres dans leurs domaines, ceux-ci entretenaient une armée, rendaient la justice et collectaient les impôts pour leur propre compte. En contrepartie, ils devaient protection aux habitants de leur domaine.</a:t>
            </a:r>
            <a:endParaRPr lang="fr-FR" b="1" dirty="0"/>
          </a:p>
        </p:txBody>
      </p:sp>
      <p:sp>
        <p:nvSpPr>
          <p:cNvPr id="4" name="Espace réservé du pied de page 3"/>
          <p:cNvSpPr>
            <a:spLocks noGrp="1"/>
          </p:cNvSpPr>
          <p:nvPr>
            <p:ph type="ftr" sz="quarter" idx="11"/>
          </p:nvPr>
        </p:nvSpPr>
        <p:spPr/>
        <p:txBody>
          <a:bodyPr/>
          <a:lstStyle/>
          <a:p>
            <a:r>
              <a:rPr lang="fr-FR" smtClean="0"/>
              <a:t>Histoire / cycle III / ptitemuriel /partie 1</a:t>
            </a:r>
            <a:endParaRPr lang="fr-BE"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315722"/>
            <a:ext cx="3434109" cy="4031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485" y="1469860"/>
            <a:ext cx="4464496" cy="3480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9357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4077072"/>
            <a:ext cx="8229600" cy="2592288"/>
          </a:xfrm>
        </p:spPr>
        <p:txBody>
          <a:bodyPr>
            <a:normAutofit fontScale="85000" lnSpcReduction="20000"/>
          </a:bodyPr>
          <a:lstStyle/>
          <a:p>
            <a:pPr marL="0" indent="0" algn="just">
              <a:buNone/>
            </a:pPr>
            <a:r>
              <a:rPr lang="fr-FR" b="1" dirty="0" smtClean="0">
                <a:latin typeface="Algerian" panose="04020705040A02060702" pitchFamily="82" charset="0"/>
              </a:rPr>
              <a:t>Les chevaliers</a:t>
            </a:r>
          </a:p>
          <a:p>
            <a:pPr marL="0" indent="0" algn="just">
              <a:buNone/>
            </a:pPr>
            <a:r>
              <a:rPr lang="fr-FR" b="1" dirty="0" smtClean="0">
                <a:latin typeface="Arial Narrow" panose="020B0606020202030204" pitchFamily="34" charset="0"/>
              </a:rPr>
              <a:t>Pour défendre son domaine, chaque seigneur avait recours à des chevaliers qui lui prêtaient serment et combattaient à ses côtés lors des guerres. En échange, chaque chevalier recevait un fief dans lequel il pouvait faire travailler des serfs. Le seigneur devenait ainsi le suzerain du chevalier qui lui, devenait son vassal. C’est la féodalité!</a:t>
            </a:r>
            <a:endParaRPr lang="fr-FR" b="1" dirty="0">
              <a:latin typeface="Arial Narrow" panose="020B0606020202030204" pitchFamily="34" charset="0"/>
            </a:endParaRPr>
          </a:p>
        </p:txBody>
      </p:sp>
      <p:sp>
        <p:nvSpPr>
          <p:cNvPr id="4" name="Espace réservé du pied de page 3"/>
          <p:cNvSpPr>
            <a:spLocks noGrp="1"/>
          </p:cNvSpPr>
          <p:nvPr>
            <p:ph type="ftr" sz="quarter" idx="11"/>
          </p:nvPr>
        </p:nvSpPr>
        <p:spPr/>
        <p:txBody>
          <a:bodyPr/>
          <a:lstStyle/>
          <a:p>
            <a:r>
              <a:rPr lang="fr-FR" smtClean="0"/>
              <a:t>Histoire / cycle III / ptitemuriel /partie 1</a:t>
            </a:r>
            <a:endParaRPr lang="fr-BE"/>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244217"/>
            <a:ext cx="4820170" cy="41801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715" y="758885"/>
            <a:ext cx="3297530" cy="2747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653" b="93822" l="9794" r="89691"/>
                    </a14:imgEffect>
                  </a14:imgLayer>
                </a14:imgProps>
              </a:ext>
              <a:ext uri="{28A0092B-C50C-407E-A947-70E740481C1C}">
                <a14:useLocalDpi xmlns:a14="http://schemas.microsoft.com/office/drawing/2010/main" val="0"/>
              </a:ext>
            </a:extLst>
          </a:blip>
          <a:srcRect/>
          <a:stretch>
            <a:fillRect/>
          </a:stretch>
        </p:blipFill>
        <p:spPr bwMode="auto">
          <a:xfrm>
            <a:off x="2555776" y="2181403"/>
            <a:ext cx="1847850" cy="246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8254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UMU\Documents\education nationale\Blog ptitemuriel\histoire\1Le moyen âge\féodalité.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351173"/>
            <a:ext cx="6120680" cy="257175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a:xfrm>
            <a:off x="457200" y="222109"/>
            <a:ext cx="8229600" cy="1143000"/>
          </a:xfrm>
        </p:spPr>
        <p:txBody>
          <a:bodyPr/>
          <a:lstStyle/>
          <a:p>
            <a:r>
              <a:rPr lang="fr-FR" dirty="0" smtClean="0">
                <a:solidFill>
                  <a:srgbClr val="C00000"/>
                </a:solidFill>
                <a:latin typeface="Algerian" panose="04020705040A02060702" pitchFamily="82" charset="0"/>
              </a:rPr>
              <a:t>La féodalité</a:t>
            </a:r>
            <a:endParaRPr lang="fr-FR" dirty="0">
              <a:solidFill>
                <a:srgbClr val="C00000"/>
              </a:solidFill>
              <a:latin typeface="Algerian" panose="04020705040A02060702" pitchFamily="82" charset="0"/>
            </a:endParaRPr>
          </a:p>
        </p:txBody>
      </p:sp>
      <p:sp>
        <p:nvSpPr>
          <p:cNvPr id="3" name="Espace réservé du contenu 2"/>
          <p:cNvSpPr>
            <a:spLocks noGrp="1"/>
          </p:cNvSpPr>
          <p:nvPr>
            <p:ph idx="1"/>
          </p:nvPr>
        </p:nvSpPr>
        <p:spPr>
          <a:xfrm>
            <a:off x="359615" y="3940404"/>
            <a:ext cx="8424936" cy="2584940"/>
          </a:xfrm>
        </p:spPr>
        <p:txBody>
          <a:bodyPr>
            <a:noAutofit/>
          </a:bodyPr>
          <a:lstStyle/>
          <a:p>
            <a:pPr marL="0" indent="0" algn="just">
              <a:buNone/>
            </a:pPr>
            <a:r>
              <a:rPr lang="fr-FR" sz="1800" b="1" dirty="0">
                <a:latin typeface="Arial Narrow" panose="020B0606020202030204" pitchFamily="34" charset="0"/>
              </a:rPr>
              <a:t>A partir du </a:t>
            </a:r>
            <a:r>
              <a:rPr lang="fr-FR" sz="1800" b="1" dirty="0" smtClean="0">
                <a:latin typeface="Arial Narrow" panose="020B0606020202030204" pitchFamily="34" charset="0"/>
              </a:rPr>
              <a:t>Xème siècle, les grands </a:t>
            </a:r>
            <a:r>
              <a:rPr lang="fr-FR" sz="1800" b="1" dirty="0">
                <a:latin typeface="Arial Narrow" panose="020B0606020202030204" pitchFamily="34" charset="0"/>
              </a:rPr>
              <a:t>seigneurs (ducs, comtes, marquis</a:t>
            </a:r>
            <a:r>
              <a:rPr lang="fr-FR" sz="1800" b="1" dirty="0" smtClean="0">
                <a:latin typeface="Arial Narrow" panose="020B0606020202030204" pitchFamily="34" charset="0"/>
              </a:rPr>
              <a:t>...) cèdent </a:t>
            </a:r>
            <a:r>
              <a:rPr lang="fr-FR" sz="1800" b="1" dirty="0">
                <a:latin typeface="Arial Narrow" panose="020B0606020202030204" pitchFamily="34" charset="0"/>
              </a:rPr>
              <a:t>une partie de leurs terres ou fiefs à leurs meilleurs guerriers qui deviennent alors de petits seigneurs. Cela s’appelle le système féodal (</a:t>
            </a:r>
            <a:r>
              <a:rPr lang="fr-FR" sz="1800" b="1" i="1" dirty="0">
                <a:latin typeface="Arial Narrow" panose="020B0606020202030204" pitchFamily="34" charset="0"/>
              </a:rPr>
              <a:t>qui vient du mot fief</a:t>
            </a:r>
            <a:r>
              <a:rPr lang="fr-FR" sz="1800" b="1" dirty="0">
                <a:latin typeface="Arial Narrow" panose="020B0606020202030204" pitchFamily="34" charset="0"/>
              </a:rPr>
              <a:t>) ou société féodale.</a:t>
            </a:r>
          </a:p>
          <a:p>
            <a:pPr marL="0" indent="0" algn="just">
              <a:buNone/>
            </a:pPr>
            <a:r>
              <a:rPr lang="fr-FR" sz="1800" b="1" dirty="0">
                <a:latin typeface="Arial Narrow" panose="020B0606020202030204" pitchFamily="34" charset="0"/>
              </a:rPr>
              <a:t>Celui qui donne la terre est le </a:t>
            </a:r>
            <a:r>
              <a:rPr lang="fr-FR" sz="1800" b="1" dirty="0" smtClean="0">
                <a:latin typeface="Arial Narrow" panose="020B0606020202030204" pitchFamily="34" charset="0"/>
              </a:rPr>
              <a:t>suzerain. Celui </a:t>
            </a:r>
            <a:r>
              <a:rPr lang="fr-FR" sz="1800" b="1" dirty="0">
                <a:latin typeface="Arial Narrow" panose="020B0606020202030204" pitchFamily="34" charset="0"/>
              </a:rPr>
              <a:t>qui la reçoit est le vassal.</a:t>
            </a:r>
          </a:p>
          <a:p>
            <a:pPr marL="0" indent="0" algn="just">
              <a:buNone/>
            </a:pPr>
            <a:r>
              <a:rPr lang="fr-FR" sz="1800" b="1" dirty="0">
                <a:latin typeface="Arial Narrow" panose="020B0606020202030204" pitchFamily="34" charset="0"/>
              </a:rPr>
              <a:t>Dans une cérémonie appelée l'hommage, le suzerain s'engage à protéger son vassal et celui-ci promet obéissance et fidélité à son suzerain. </a:t>
            </a:r>
            <a:r>
              <a:rPr lang="fr-FR" sz="1800" b="1" dirty="0" smtClean="0">
                <a:latin typeface="Arial Narrow" panose="020B0606020202030204" pitchFamily="34" charset="0"/>
              </a:rPr>
              <a:t>Le </a:t>
            </a:r>
            <a:r>
              <a:rPr lang="fr-FR" sz="1800" b="1" dirty="0">
                <a:latin typeface="Arial Narrow" panose="020B0606020202030204" pitchFamily="34" charset="0"/>
              </a:rPr>
              <a:t>lien féodal ou vassalique est très fort.</a:t>
            </a:r>
          </a:p>
          <a:p>
            <a:pPr marL="0" indent="0" algn="just">
              <a:buNone/>
            </a:pPr>
            <a:r>
              <a:rPr lang="fr-FR" sz="1800" b="1" dirty="0" smtClean="0">
                <a:latin typeface="Arial Narrow" panose="020B0606020202030204" pitchFamily="34" charset="0"/>
              </a:rPr>
              <a:t>Les </a:t>
            </a:r>
            <a:r>
              <a:rPr lang="fr-FR" sz="1800" b="1" dirty="0">
                <a:latin typeface="Arial Narrow" panose="020B0606020202030204" pitchFamily="34" charset="0"/>
              </a:rPr>
              <a:t>« </a:t>
            </a:r>
            <a:r>
              <a:rPr lang="fr-FR" sz="1800" b="1" i="1" dirty="0">
                <a:latin typeface="Arial Narrow" panose="020B0606020202030204" pitchFamily="34" charset="0"/>
              </a:rPr>
              <a:t>nobles </a:t>
            </a:r>
            <a:r>
              <a:rPr lang="fr-FR" sz="1800" b="1" dirty="0">
                <a:latin typeface="Arial Narrow" panose="020B0606020202030204" pitchFamily="34" charset="0"/>
              </a:rPr>
              <a:t>» seigneurs </a:t>
            </a:r>
            <a:r>
              <a:rPr lang="fr-FR" sz="1800" b="1" dirty="0" smtClean="0">
                <a:latin typeface="Arial Narrow" panose="020B0606020202030204" pitchFamily="34" charset="0"/>
              </a:rPr>
              <a:t>constitueront </a:t>
            </a:r>
            <a:r>
              <a:rPr lang="fr-FR" sz="1800" b="1" dirty="0">
                <a:latin typeface="Arial Narrow" panose="020B0606020202030204" pitchFamily="34" charset="0"/>
              </a:rPr>
              <a:t>bientôt « </a:t>
            </a:r>
            <a:r>
              <a:rPr lang="fr-FR" sz="1800" b="1" i="1" dirty="0">
                <a:latin typeface="Arial Narrow" panose="020B0606020202030204" pitchFamily="34" charset="0"/>
              </a:rPr>
              <a:t>l’ordre </a:t>
            </a:r>
            <a:r>
              <a:rPr lang="fr-FR" sz="1800" b="1" dirty="0">
                <a:latin typeface="Arial Narrow" panose="020B0606020202030204" pitchFamily="34" charset="0"/>
              </a:rPr>
              <a:t>» de la Noblesse.</a:t>
            </a:r>
          </a:p>
          <a:p>
            <a:pPr marL="0" indent="0">
              <a:buNone/>
            </a:pPr>
            <a:endParaRPr lang="fr-FR" sz="1400" dirty="0"/>
          </a:p>
        </p:txBody>
      </p:sp>
      <p:sp>
        <p:nvSpPr>
          <p:cNvPr id="4" name="Espace réservé du pied de page 3"/>
          <p:cNvSpPr>
            <a:spLocks noGrp="1"/>
          </p:cNvSpPr>
          <p:nvPr>
            <p:ph type="ftr" sz="quarter" idx="11"/>
          </p:nvPr>
        </p:nvSpPr>
        <p:spPr/>
        <p:txBody>
          <a:bodyPr/>
          <a:lstStyle/>
          <a:p>
            <a:r>
              <a:rPr lang="fr-FR" smtClean="0"/>
              <a:t>Histoire / cycle III / ptitemuriel /partie 1</a:t>
            </a:r>
            <a:endParaRPr lang="fr-BE"/>
          </a:p>
        </p:txBody>
      </p:sp>
      <p:sp>
        <p:nvSpPr>
          <p:cNvPr id="28" name="Rectangle 2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9" name="Rectangle 26"/>
          <p:cNvSpPr>
            <a:spLocks noChangeArrowheads="1"/>
          </p:cNvSpPr>
          <p:nvPr/>
        </p:nvSpPr>
        <p:spPr bwMode="auto">
          <a:xfrm>
            <a:off x="0" y="45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0" name="Rectangle 27"/>
          <p:cNvSpPr>
            <a:spLocks noChangeArrowheads="1"/>
          </p:cNvSpPr>
          <p:nvPr/>
        </p:nvSpPr>
        <p:spPr bwMode="auto">
          <a:xfrm>
            <a:off x="0" y="1600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2" name="Rectangle 31"/>
          <p:cNvSpPr>
            <a:spLocks noChangeArrowheads="1"/>
          </p:cNvSpPr>
          <p:nvPr/>
        </p:nvSpPr>
        <p:spPr bwMode="auto">
          <a:xfrm>
            <a:off x="0" y="1600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b="0" i="0" u="none" strike="noStrike" cap="none" normalizeH="0" baseline="0" smtClean="0">
                <a:ln>
                  <a:noFill/>
                </a:ln>
                <a:solidFill>
                  <a:schemeClr val="tx1"/>
                </a:solidFill>
                <a:effectLst/>
                <a:latin typeface="Arial" pitchFamily="34" charset="0"/>
                <a:cs typeface="Arial" pitchFamily="34" charset="0"/>
              </a:rPr>
              <a:t/>
            </a:r>
            <a:br>
              <a:rPr kumimoji="0" lang="fr-FR" altLang="fr-FR" sz="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4" name="Rectangle 36"/>
          <p:cNvSpPr>
            <a:spLocks noChangeArrowheads="1"/>
          </p:cNvSpPr>
          <p:nvPr/>
        </p:nvSpPr>
        <p:spPr bwMode="auto">
          <a:xfrm>
            <a:off x="0" y="1600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b="0" i="0" u="none" strike="noStrike" cap="none" normalizeH="0" baseline="0" smtClean="0">
                <a:ln>
                  <a:noFill/>
                </a:ln>
                <a:solidFill>
                  <a:schemeClr val="tx1"/>
                </a:solidFill>
                <a:effectLst/>
                <a:latin typeface="Arial" pitchFamily="34" charset="0"/>
                <a:cs typeface="Arial" pitchFamily="34" charset="0"/>
              </a:rPr>
              <a:t/>
            </a:r>
            <a:br>
              <a:rPr kumimoji="0" lang="fr-FR" altLang="fr-FR" sz="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smtClean="0">
                <a:ln>
                  <a:noFill/>
                </a:ln>
                <a:solidFill>
                  <a:schemeClr val="tx1"/>
                </a:solidFill>
                <a:effectLst/>
                <a:latin typeface="Algerian" pitchFamily="82" charset="0"/>
                <a:ea typeface="Times New Roman" pitchFamily="18" charset="0"/>
                <a:cs typeface="Arial" pitchFamily="34" charset="0"/>
              </a:rPr>
              <a:t>       </a:t>
            </a:r>
            <a:endParaRPr kumimoji="0" lang="fr-FR" altLang="fr-FR"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5" name="Rectangle 39"/>
          <p:cNvSpPr>
            <a:spLocks noChangeArrowheads="1"/>
          </p:cNvSpPr>
          <p:nvPr/>
        </p:nvSpPr>
        <p:spPr bwMode="auto">
          <a:xfrm>
            <a:off x="0" y="1600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b="0" i="0" u="none" strike="noStrike" cap="none" normalizeH="0" baseline="0" smtClean="0">
                <a:ln>
                  <a:noFill/>
                </a:ln>
                <a:solidFill>
                  <a:schemeClr val="tx1"/>
                </a:solidFill>
                <a:effectLst/>
                <a:latin typeface="Arial" pitchFamily="34" charset="0"/>
                <a:cs typeface="Arial" pitchFamily="34" charset="0"/>
              </a:rPr>
              <a:t/>
            </a:r>
            <a:br>
              <a:rPr kumimoji="0" lang="fr-FR" altLang="fr-FR" sz="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6" name="Rectangle 40"/>
          <p:cNvSpPr>
            <a:spLocks noChangeArrowheads="1"/>
          </p:cNvSpPr>
          <p:nvPr/>
        </p:nvSpPr>
        <p:spPr bwMode="auto">
          <a:xfrm>
            <a:off x="0" y="1461701"/>
            <a:ext cx="33855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dirty="0" smtClean="0">
                <a:ln>
                  <a:noFill/>
                </a:ln>
                <a:solidFill>
                  <a:schemeClr val="tx1"/>
                </a:solidFill>
                <a:effectLst/>
                <a:latin typeface="Algerian" pitchFamily="82" charset="0"/>
                <a:ea typeface="Times New Roman" pitchFamily="18" charset="0"/>
                <a:cs typeface="Arial" pitchFamily="34" charset="0"/>
              </a:rPr>
              <a:t>    </a:t>
            </a:r>
            <a:endParaRPr kumimoji="0" lang="fr-FR" alt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7" name="Rectangle 42"/>
          <p:cNvSpPr>
            <a:spLocks noChangeArrowheads="1"/>
          </p:cNvSpPr>
          <p:nvPr/>
        </p:nvSpPr>
        <p:spPr bwMode="auto">
          <a:xfrm>
            <a:off x="0" y="1600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b="0" i="0" u="none" strike="noStrike" cap="none" normalizeH="0" baseline="0" smtClean="0">
                <a:ln>
                  <a:noFill/>
                </a:ln>
                <a:solidFill>
                  <a:schemeClr val="tx1"/>
                </a:solidFill>
                <a:effectLst/>
                <a:latin typeface="Arial" pitchFamily="34" charset="0"/>
                <a:cs typeface="Arial" pitchFamily="34" charset="0"/>
              </a:rPr>
              <a:t/>
            </a:r>
            <a:br>
              <a:rPr kumimoji="0" lang="fr-FR" altLang="fr-FR" sz="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8" name="Rectangle 45"/>
          <p:cNvSpPr>
            <a:spLocks noChangeArrowheads="1"/>
          </p:cNvSpPr>
          <p:nvPr/>
        </p:nvSpPr>
        <p:spPr bwMode="auto">
          <a:xfrm>
            <a:off x="0" y="1600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5172" name="Picture 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2" y="38100"/>
            <a:ext cx="2600325"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73" name="Picture 53"/>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15616" y="2807927"/>
            <a:ext cx="1143000"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4381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002060"/>
                </a:solidFill>
                <a:latin typeface="Algerian" panose="04020705040A02060702" pitchFamily="82" charset="0"/>
              </a:rPr>
              <a:t>L’apprentissage du chevalier</a:t>
            </a:r>
            <a:endParaRPr lang="fr-FR" dirty="0">
              <a:solidFill>
                <a:srgbClr val="002060"/>
              </a:solidFill>
              <a:latin typeface="Algerian" panose="04020705040A02060702" pitchFamily="82" charset="0"/>
            </a:endParaRPr>
          </a:p>
        </p:txBody>
      </p:sp>
      <p:sp>
        <p:nvSpPr>
          <p:cNvPr id="3" name="Espace réservé du contenu 2"/>
          <p:cNvSpPr>
            <a:spLocks noGrp="1"/>
          </p:cNvSpPr>
          <p:nvPr>
            <p:ph idx="1"/>
          </p:nvPr>
        </p:nvSpPr>
        <p:spPr>
          <a:xfrm>
            <a:off x="467544" y="5013176"/>
            <a:ext cx="8229600" cy="1656184"/>
          </a:xfrm>
        </p:spPr>
        <p:txBody>
          <a:bodyPr>
            <a:normAutofit fontScale="77500" lnSpcReduction="20000"/>
          </a:bodyPr>
          <a:lstStyle/>
          <a:p>
            <a:pPr marL="0" indent="0" algn="just">
              <a:buNone/>
            </a:pPr>
            <a:r>
              <a:rPr lang="fr-FR" b="1" dirty="0" smtClean="0">
                <a:latin typeface="Arial Narrow" panose="020B0606020202030204" pitchFamily="34" charset="0"/>
              </a:rPr>
              <a:t>Dans la cour du château, l’un des fils du seigneur s’apprête à partir apprendre loin le métier des armes: il a 10 ans. Quelques années plus tard, c’est le jour de l’adoubement: il devient chevalier en recevant son épée, symbole de tous les combats à venir. </a:t>
            </a:r>
            <a:endParaRPr lang="fr-FR" b="1" dirty="0">
              <a:latin typeface="Arial Narrow" panose="020B0606020202030204" pitchFamily="34" charset="0"/>
            </a:endParaRPr>
          </a:p>
        </p:txBody>
      </p:sp>
      <p:sp>
        <p:nvSpPr>
          <p:cNvPr id="4" name="Espace réservé du pied de page 3"/>
          <p:cNvSpPr>
            <a:spLocks noGrp="1"/>
          </p:cNvSpPr>
          <p:nvPr>
            <p:ph type="ftr" sz="quarter" idx="11"/>
          </p:nvPr>
        </p:nvSpPr>
        <p:spPr/>
        <p:txBody>
          <a:bodyPr/>
          <a:lstStyle/>
          <a:p>
            <a:r>
              <a:rPr lang="fr-FR" smtClean="0"/>
              <a:t>Histoire / cycle III / ptitemuriel /partie 1</a:t>
            </a:r>
            <a:endParaRPr lang="fr-BE"/>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3918" y="1196752"/>
            <a:ext cx="3909680"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840" y="2348880"/>
            <a:ext cx="4403078"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242" b="97516" l="0" r="100000"/>
                    </a14:imgEffect>
                  </a14:imgLayer>
                </a14:imgProps>
              </a:ext>
              <a:ext uri="{28A0092B-C50C-407E-A947-70E740481C1C}">
                <a14:useLocalDpi xmlns:a14="http://schemas.microsoft.com/office/drawing/2010/main" val="0"/>
              </a:ext>
            </a:extLst>
          </a:blip>
          <a:srcRect/>
          <a:stretch>
            <a:fillRect/>
          </a:stretch>
        </p:blipFill>
        <p:spPr bwMode="auto">
          <a:xfrm>
            <a:off x="6588224" y="3609020"/>
            <a:ext cx="1905000" cy="153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4182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908720"/>
            <a:ext cx="2656879" cy="3528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p:cNvSpPr>
            <a:spLocks noGrp="1"/>
          </p:cNvSpPr>
          <p:nvPr>
            <p:ph type="title"/>
          </p:nvPr>
        </p:nvSpPr>
        <p:spPr/>
        <p:txBody>
          <a:bodyPr/>
          <a:lstStyle/>
          <a:p>
            <a:r>
              <a:rPr lang="fr-FR" dirty="0" smtClean="0">
                <a:latin typeface="Algerian" panose="04020705040A02060702" pitchFamily="82" charset="0"/>
              </a:rPr>
              <a:t>Le château fort</a:t>
            </a:r>
            <a:endParaRPr lang="fr-FR" dirty="0">
              <a:latin typeface="Algerian" panose="04020705040A02060702" pitchFamily="82" charset="0"/>
            </a:endParaRPr>
          </a:p>
        </p:txBody>
      </p:sp>
      <p:sp>
        <p:nvSpPr>
          <p:cNvPr id="3" name="Espace réservé du contenu 2"/>
          <p:cNvSpPr>
            <a:spLocks noGrp="1"/>
          </p:cNvSpPr>
          <p:nvPr>
            <p:ph idx="1"/>
          </p:nvPr>
        </p:nvSpPr>
        <p:spPr>
          <a:xfrm>
            <a:off x="323528" y="4077072"/>
            <a:ext cx="8229600" cy="2304256"/>
          </a:xfrm>
        </p:spPr>
        <p:txBody>
          <a:bodyPr>
            <a:normAutofit fontScale="85000" lnSpcReduction="20000"/>
          </a:bodyPr>
          <a:lstStyle/>
          <a:p>
            <a:pPr marL="0" indent="0" algn="just">
              <a:buNone/>
            </a:pPr>
            <a:r>
              <a:rPr lang="fr-FR" b="1" dirty="0">
                <a:latin typeface="Arial Narrow" panose="020B0606020202030204" pitchFamily="34" charset="0"/>
              </a:rPr>
              <a:t>Le château </a:t>
            </a:r>
            <a:endParaRPr lang="fr-FR" b="1" dirty="0" smtClean="0">
              <a:latin typeface="Arial Narrow" panose="020B0606020202030204" pitchFamily="34" charset="0"/>
            </a:endParaRPr>
          </a:p>
          <a:p>
            <a:pPr marL="0" indent="0" algn="just">
              <a:buNone/>
            </a:pPr>
            <a:r>
              <a:rPr lang="fr-FR" b="1" dirty="0" smtClean="0">
                <a:latin typeface="Arial Narrow" panose="020B0606020202030204" pitchFamily="34" charset="0"/>
              </a:rPr>
              <a:t>Dressé souvent sur une hauteur afin d’être vu de loin, il a pour première fonction d’affirmer la puissance du seigneur. Il abrite aussi sa famille, sa cour et son administration. Du sommet des murailles qui impressionnent et rassure à la fois, ses guerriers surveillent le pays environnant.</a:t>
            </a:r>
            <a:endParaRPr lang="fr-FR" b="1" dirty="0">
              <a:latin typeface="Arial Narrow" panose="020B0606020202030204" pitchFamily="34" charset="0"/>
            </a:endParaRPr>
          </a:p>
        </p:txBody>
      </p:sp>
      <p:sp>
        <p:nvSpPr>
          <p:cNvPr id="4" name="Espace réservé du pied de page 3"/>
          <p:cNvSpPr>
            <a:spLocks noGrp="1"/>
          </p:cNvSpPr>
          <p:nvPr>
            <p:ph type="ftr" sz="quarter" idx="11"/>
          </p:nvPr>
        </p:nvSpPr>
        <p:spPr/>
        <p:txBody>
          <a:bodyPr/>
          <a:lstStyle/>
          <a:p>
            <a:r>
              <a:rPr lang="fr-FR" smtClean="0"/>
              <a:t>Histoire / cycle III / ptitemuriel /partie 1</a:t>
            </a:r>
            <a:endParaRPr lang="fr-BE"/>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214" y="1052736"/>
            <a:ext cx="2570686" cy="1512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463" r="100000"/>
                    </a14:imgEffect>
                  </a14:imgLayer>
                </a14:imgProps>
              </a:ext>
              <a:ext uri="{28A0092B-C50C-407E-A947-70E740481C1C}">
                <a14:useLocalDpi xmlns:a14="http://schemas.microsoft.com/office/drawing/2010/main" val="0"/>
              </a:ext>
            </a:extLst>
          </a:blip>
          <a:srcRect/>
          <a:stretch>
            <a:fillRect/>
          </a:stretch>
        </p:blipFill>
        <p:spPr bwMode="auto">
          <a:xfrm>
            <a:off x="1536718" y="1447093"/>
            <a:ext cx="3960440" cy="3080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7633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124744"/>
            <a:ext cx="6840760" cy="4428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p:cNvSpPr>
            <a:spLocks noGrp="1"/>
          </p:cNvSpPr>
          <p:nvPr>
            <p:ph type="title"/>
          </p:nvPr>
        </p:nvSpPr>
        <p:spPr/>
        <p:txBody>
          <a:bodyPr/>
          <a:lstStyle/>
          <a:p>
            <a:r>
              <a:rPr lang="fr-FR" dirty="0" smtClean="0">
                <a:solidFill>
                  <a:srgbClr val="7030A0"/>
                </a:solidFill>
                <a:latin typeface="Algerian" panose="04020705040A02060702" pitchFamily="82" charset="0"/>
              </a:rPr>
              <a:t>Le fief</a:t>
            </a:r>
            <a:endParaRPr lang="fr-FR" dirty="0">
              <a:solidFill>
                <a:srgbClr val="7030A0"/>
              </a:solidFill>
              <a:latin typeface="Algerian" panose="04020705040A02060702" pitchFamily="82" charset="0"/>
            </a:endParaRPr>
          </a:p>
        </p:txBody>
      </p:sp>
      <p:sp>
        <p:nvSpPr>
          <p:cNvPr id="3" name="Espace réservé du contenu 2"/>
          <p:cNvSpPr>
            <a:spLocks noGrp="1"/>
          </p:cNvSpPr>
          <p:nvPr>
            <p:ph idx="1"/>
          </p:nvPr>
        </p:nvSpPr>
        <p:spPr>
          <a:xfrm>
            <a:off x="395536" y="5589240"/>
            <a:ext cx="8229600" cy="936104"/>
          </a:xfrm>
        </p:spPr>
        <p:txBody>
          <a:bodyPr>
            <a:normAutofit fontScale="70000" lnSpcReduction="20000"/>
          </a:bodyPr>
          <a:lstStyle/>
          <a:p>
            <a:pPr marL="0" indent="0">
              <a:buNone/>
            </a:pPr>
            <a:r>
              <a:rPr lang="fr-FR" b="1" dirty="0" smtClean="0">
                <a:latin typeface="Arial Narrow" panose="020B0606020202030204" pitchFamily="34" charset="0"/>
              </a:rPr>
              <a:t>Le fief est donné au vassal par son suzerain au moment de la cérémonie de l’hommage. Il correspond à des terres qui lui permettent de vivre en faisant travailler ses serfs, en louant les fours, les moulins...</a:t>
            </a:r>
            <a:endParaRPr lang="fr-FR" b="1" dirty="0">
              <a:latin typeface="Arial Narrow" panose="020B0606020202030204" pitchFamily="34" charset="0"/>
            </a:endParaRPr>
          </a:p>
        </p:txBody>
      </p:sp>
      <p:sp>
        <p:nvSpPr>
          <p:cNvPr id="4" name="Espace réservé du pied de page 3"/>
          <p:cNvSpPr>
            <a:spLocks noGrp="1"/>
          </p:cNvSpPr>
          <p:nvPr>
            <p:ph type="ftr" sz="quarter" idx="11"/>
          </p:nvPr>
        </p:nvSpPr>
        <p:spPr/>
        <p:txBody>
          <a:bodyPr/>
          <a:lstStyle/>
          <a:p>
            <a:r>
              <a:rPr lang="fr-FR" smtClean="0"/>
              <a:t>Histoire / cycle III / ptitemuriel /partie 1</a:t>
            </a:r>
            <a:endParaRPr lang="fr-BE" dirty="0"/>
          </a:p>
        </p:txBody>
      </p:sp>
    </p:spTree>
    <p:extLst>
      <p:ext uri="{BB962C8B-B14F-4D97-AF65-F5344CB8AC3E}">
        <p14:creationId xmlns:p14="http://schemas.microsoft.com/office/powerpoint/2010/main" val="1388662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latin typeface="Algerian" panose="04020705040A02060702" pitchFamily="82" charset="0"/>
              </a:rPr>
              <a:t>Le droit du ban</a:t>
            </a:r>
            <a:endParaRPr lang="fr-FR" dirty="0">
              <a:latin typeface="Algerian" panose="04020705040A02060702" pitchFamily="82" charset="0"/>
            </a:endParaRPr>
          </a:p>
        </p:txBody>
      </p:sp>
      <p:sp>
        <p:nvSpPr>
          <p:cNvPr id="3" name="Espace réservé du contenu 2"/>
          <p:cNvSpPr>
            <a:spLocks noGrp="1"/>
          </p:cNvSpPr>
          <p:nvPr>
            <p:ph idx="1"/>
          </p:nvPr>
        </p:nvSpPr>
        <p:spPr>
          <a:xfrm>
            <a:off x="395536" y="5085184"/>
            <a:ext cx="8229600" cy="1396751"/>
          </a:xfrm>
        </p:spPr>
        <p:txBody>
          <a:bodyPr>
            <a:normAutofit fontScale="77500" lnSpcReduction="20000"/>
          </a:bodyPr>
          <a:lstStyle/>
          <a:p>
            <a:pPr marL="0" indent="0" algn="just">
              <a:buNone/>
            </a:pPr>
            <a:r>
              <a:rPr lang="fr-FR" b="1" dirty="0" smtClean="0">
                <a:latin typeface="Arial Narrow" panose="020B0606020202030204" pitchFamily="34" charset="0"/>
              </a:rPr>
              <a:t>Depuis des générations, les villageois, les paysans et les artisans subissent la domination du seigneur. Si celui-ci détient le droit de ban, hérité des anciens rois, il a tout pouvoir sur les habitants de sa seigneurie.</a:t>
            </a:r>
            <a:endParaRPr lang="fr-FR" b="1" dirty="0">
              <a:latin typeface="Arial Narrow" panose="020B0606020202030204" pitchFamily="34" charset="0"/>
            </a:endParaRPr>
          </a:p>
        </p:txBody>
      </p:sp>
      <p:sp>
        <p:nvSpPr>
          <p:cNvPr id="4" name="Espace réservé du pied de page 3"/>
          <p:cNvSpPr>
            <a:spLocks noGrp="1"/>
          </p:cNvSpPr>
          <p:nvPr>
            <p:ph type="ftr" sz="quarter" idx="11"/>
          </p:nvPr>
        </p:nvSpPr>
        <p:spPr/>
        <p:txBody>
          <a:bodyPr/>
          <a:lstStyle/>
          <a:p>
            <a:r>
              <a:rPr lang="fr-FR" smtClean="0"/>
              <a:t>Histoire / cycle III / ptitemuriel /partie 1</a:t>
            </a:r>
            <a:endParaRPr lang="fr-BE"/>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052735"/>
            <a:ext cx="2664296" cy="3763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1393096"/>
            <a:ext cx="2583160" cy="2260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848" y="1875580"/>
            <a:ext cx="3024336" cy="2879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1389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FFC000"/>
                </a:solidFill>
                <a:latin typeface="Algerian" panose="04020705040A02060702" pitchFamily="82" charset="0"/>
              </a:rPr>
              <a:t>Seigneur, maître de la terre!</a:t>
            </a:r>
            <a:endParaRPr lang="fr-FR" dirty="0">
              <a:solidFill>
                <a:srgbClr val="FFC000"/>
              </a:solidFill>
              <a:latin typeface="Algerian" panose="04020705040A02060702" pitchFamily="82" charset="0"/>
            </a:endParaRPr>
          </a:p>
        </p:txBody>
      </p:sp>
      <p:sp>
        <p:nvSpPr>
          <p:cNvPr id="3" name="Espace réservé du contenu 2"/>
          <p:cNvSpPr>
            <a:spLocks noGrp="1"/>
          </p:cNvSpPr>
          <p:nvPr>
            <p:ph idx="1"/>
          </p:nvPr>
        </p:nvSpPr>
        <p:spPr>
          <a:xfrm>
            <a:off x="539552" y="5301208"/>
            <a:ext cx="8229600" cy="1296143"/>
          </a:xfrm>
        </p:spPr>
        <p:txBody>
          <a:bodyPr>
            <a:normAutofit fontScale="70000" lnSpcReduction="20000"/>
          </a:bodyPr>
          <a:lstStyle/>
          <a:p>
            <a:pPr marL="0" indent="0" algn="just">
              <a:buNone/>
            </a:pPr>
            <a:r>
              <a:rPr lang="fr-FR" b="1" dirty="0" smtClean="0">
                <a:latin typeface="Arial Narrow" panose="020B0606020202030204" pitchFamily="34" charset="0"/>
              </a:rPr>
              <a:t>A côté du droit de ban que détiennent seulement certains seigneurs, les familles nobles tirent d’autres richesses de leur domaine. Les habitants des villages et les paysans qui cultivent la terre sont soumis à de nombreuses redevances.</a:t>
            </a:r>
            <a:endParaRPr lang="fr-FR" b="1" dirty="0">
              <a:latin typeface="Arial Narrow" panose="020B0606020202030204" pitchFamily="34" charset="0"/>
            </a:endParaRPr>
          </a:p>
        </p:txBody>
      </p:sp>
      <p:sp>
        <p:nvSpPr>
          <p:cNvPr id="4" name="Espace réservé du pied de page 3"/>
          <p:cNvSpPr>
            <a:spLocks noGrp="1"/>
          </p:cNvSpPr>
          <p:nvPr>
            <p:ph type="ftr" sz="quarter" idx="11"/>
          </p:nvPr>
        </p:nvSpPr>
        <p:spPr/>
        <p:txBody>
          <a:bodyPr/>
          <a:lstStyle/>
          <a:p>
            <a:r>
              <a:rPr lang="fr-FR" smtClean="0"/>
              <a:t>Histoire / cycle III / ptitemuriel /partie 1</a:t>
            </a:r>
            <a:endParaRPr lang="fr-BE"/>
          </a:p>
        </p:txBody>
      </p:sp>
      <p:pic>
        <p:nvPicPr>
          <p:cNvPr id="1024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266009"/>
            <a:ext cx="3456384" cy="4002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075559"/>
            <a:ext cx="3571456" cy="4192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9696376"/>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1657</TotalTime>
  <Words>619</Words>
  <Application>Microsoft Office PowerPoint</Application>
  <PresentationFormat>Affichage à l'écran (4:3)</PresentationFormat>
  <Paragraphs>62</Paragraphs>
  <Slides>10</Slides>
  <Notes>0</Notes>
  <HiddenSlides>0</HiddenSlides>
  <MMClips>0</MMClips>
  <ScaleCrop>false</ScaleCrop>
  <HeadingPairs>
    <vt:vector size="4" baseType="variant">
      <vt:variant>
        <vt:lpstr>Thème</vt:lpstr>
      </vt:variant>
      <vt:variant>
        <vt:i4>1</vt:i4>
      </vt:variant>
      <vt:variant>
        <vt:lpstr>Titres des diapositives</vt:lpstr>
      </vt:variant>
      <vt:variant>
        <vt:i4>10</vt:i4>
      </vt:variant>
    </vt:vector>
  </HeadingPairs>
  <TitlesOfParts>
    <vt:vector size="11" baseType="lpstr">
      <vt:lpstr>Thème Office</vt:lpstr>
      <vt:lpstr>La société au moyen-âge</vt:lpstr>
      <vt:lpstr>Une société pyramidale!</vt:lpstr>
      <vt:lpstr>Ceux qui combattent! Seigneurs et chevaliers</vt:lpstr>
      <vt:lpstr>Présentation PowerPoint</vt:lpstr>
      <vt:lpstr>La féodalité</vt:lpstr>
      <vt:lpstr>L’apprentissage du chevalier</vt:lpstr>
      <vt:lpstr>Le château fort</vt:lpstr>
      <vt:lpstr>Le fief</vt:lpstr>
      <vt:lpstr>Le droit du ban</vt:lpstr>
      <vt:lpstr>Seigneur, maître de la terre!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société au moyen-âge</dc:title>
  <dc:creator>MUMU</dc:creator>
  <cp:lastModifiedBy>Muriel CACHEUX</cp:lastModifiedBy>
  <cp:revision>38</cp:revision>
  <dcterms:created xsi:type="dcterms:W3CDTF">2013-11-15T17:45:13Z</dcterms:created>
  <dcterms:modified xsi:type="dcterms:W3CDTF">2014-05-21T09:25:47Z</dcterms:modified>
</cp:coreProperties>
</file>