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61" r:id="rId3"/>
    <p:sldId id="265" r:id="rId4"/>
    <p:sldId id="257" r:id="rId5"/>
    <p:sldId id="258" r:id="rId6"/>
    <p:sldId id="259" r:id="rId7"/>
    <p:sldId id="256" r:id="rId8"/>
    <p:sldId id="262" r:id="rId9"/>
    <p:sldId id="263" r:id="rId10"/>
    <p:sldId id="264" r:id="rId11"/>
    <p:sldId id="266" r:id="rId12"/>
    <p:sldId id="267" r:id="rId13"/>
    <p:sldId id="268" r:id="rId14"/>
    <p:sldId id="269" r:id="rId15"/>
    <p:sldId id="270" r:id="rId16"/>
    <p:sldId id="272" r:id="rId17"/>
    <p:sldId id="273" r:id="rId18"/>
    <p:sldId id="274" r:id="rId19"/>
    <p:sldId id="271" r:id="rId20"/>
    <p:sldId id="275" r:id="rId21"/>
    <p:sldId id="276" r:id="rId2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58"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51C3C354-3819-4443-AEBF-8646C28DB74D}" type="datetimeFigureOut">
              <a:rPr lang="fr-FR" smtClean="0"/>
              <a:t>12/11/2023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5998A6-A0C5-4284-8837-E92DFC808C1A}" type="slidenum">
              <a:rPr lang="fr-FR" smtClean="0"/>
              <a:t>‹N°›</a:t>
            </a:fld>
            <a:endParaRPr lang="fr-FR"/>
          </a:p>
        </p:txBody>
      </p:sp>
    </p:spTree>
    <p:extLst>
      <p:ext uri="{BB962C8B-B14F-4D97-AF65-F5344CB8AC3E}">
        <p14:creationId xmlns:p14="http://schemas.microsoft.com/office/powerpoint/2010/main" val="225995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1C3C354-3819-4443-AEBF-8646C28DB74D}" type="datetimeFigureOut">
              <a:rPr lang="fr-FR" smtClean="0"/>
              <a:t>12/11/2023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5998A6-A0C5-4284-8837-E92DFC808C1A}" type="slidenum">
              <a:rPr lang="fr-FR" smtClean="0"/>
              <a:t>‹N°›</a:t>
            </a:fld>
            <a:endParaRPr lang="fr-FR"/>
          </a:p>
        </p:txBody>
      </p:sp>
    </p:spTree>
    <p:extLst>
      <p:ext uri="{BB962C8B-B14F-4D97-AF65-F5344CB8AC3E}">
        <p14:creationId xmlns:p14="http://schemas.microsoft.com/office/powerpoint/2010/main" val="623405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51C3C354-3819-4443-AEBF-8646C28DB74D}" type="datetimeFigureOut">
              <a:rPr lang="fr-FR" smtClean="0"/>
              <a:t>12/11/2023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5998A6-A0C5-4284-8837-E92DFC808C1A}" type="slidenum">
              <a:rPr lang="fr-FR" smtClean="0"/>
              <a:t>‹N°›</a:t>
            </a:fld>
            <a:endParaRPr lang="fr-FR"/>
          </a:p>
        </p:txBody>
      </p:sp>
    </p:spTree>
    <p:extLst>
      <p:ext uri="{BB962C8B-B14F-4D97-AF65-F5344CB8AC3E}">
        <p14:creationId xmlns:p14="http://schemas.microsoft.com/office/powerpoint/2010/main" val="3355568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51C3C354-3819-4443-AEBF-8646C28DB74D}" type="datetimeFigureOut">
              <a:rPr lang="fr-FR" smtClean="0"/>
              <a:t>12/11/2023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A5998A6-A0C5-4284-8837-E92DFC808C1A}" type="slidenum">
              <a:rPr lang="fr-FR" smtClean="0"/>
              <a:t>‹N°›</a:t>
            </a:fld>
            <a:endParaRPr lang="fr-FR"/>
          </a:p>
        </p:txBody>
      </p:sp>
    </p:spTree>
    <p:extLst>
      <p:ext uri="{BB962C8B-B14F-4D97-AF65-F5344CB8AC3E}">
        <p14:creationId xmlns:p14="http://schemas.microsoft.com/office/powerpoint/2010/main" val="3051663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51C3C354-3819-4443-AEBF-8646C28DB74D}" type="datetimeFigureOut">
              <a:rPr lang="fr-FR" smtClean="0"/>
              <a:t>12/11/2023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DA5998A6-A0C5-4284-8837-E92DFC808C1A}" type="slidenum">
              <a:rPr lang="fr-FR" smtClean="0"/>
              <a:t>‹N°›</a:t>
            </a:fld>
            <a:endParaRPr lang="fr-FR"/>
          </a:p>
        </p:txBody>
      </p:sp>
    </p:spTree>
    <p:extLst>
      <p:ext uri="{BB962C8B-B14F-4D97-AF65-F5344CB8AC3E}">
        <p14:creationId xmlns:p14="http://schemas.microsoft.com/office/powerpoint/2010/main" val="3599915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51C3C354-3819-4443-AEBF-8646C28DB74D}" type="datetimeFigureOut">
              <a:rPr lang="fr-FR" smtClean="0"/>
              <a:t>12/11/2023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DA5998A6-A0C5-4284-8837-E92DFC808C1A}" type="slidenum">
              <a:rPr lang="fr-FR" smtClean="0"/>
              <a:t>‹N°›</a:t>
            </a:fld>
            <a:endParaRPr lang="fr-FR"/>
          </a:p>
        </p:txBody>
      </p:sp>
    </p:spTree>
    <p:extLst>
      <p:ext uri="{BB962C8B-B14F-4D97-AF65-F5344CB8AC3E}">
        <p14:creationId xmlns:p14="http://schemas.microsoft.com/office/powerpoint/2010/main" val="1066297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C3C354-3819-4443-AEBF-8646C28DB74D}" type="datetimeFigureOut">
              <a:rPr lang="fr-FR" smtClean="0"/>
              <a:t>12/11/2023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DA5998A6-A0C5-4284-8837-E92DFC808C1A}" type="slidenum">
              <a:rPr lang="fr-FR" smtClean="0"/>
              <a:t>‹N°›</a:t>
            </a:fld>
            <a:endParaRPr lang="fr-FR"/>
          </a:p>
        </p:txBody>
      </p:sp>
    </p:spTree>
    <p:extLst>
      <p:ext uri="{BB962C8B-B14F-4D97-AF65-F5344CB8AC3E}">
        <p14:creationId xmlns:p14="http://schemas.microsoft.com/office/powerpoint/2010/main" val="1636625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51C3C354-3819-4443-AEBF-8646C28DB74D}" type="datetimeFigureOut">
              <a:rPr lang="fr-FR" smtClean="0"/>
              <a:t>12/11/2023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A5998A6-A0C5-4284-8837-E92DFC808C1A}" type="slidenum">
              <a:rPr lang="fr-FR" smtClean="0"/>
              <a:t>‹N°›</a:t>
            </a:fld>
            <a:endParaRPr lang="fr-FR"/>
          </a:p>
        </p:txBody>
      </p:sp>
    </p:spTree>
    <p:extLst>
      <p:ext uri="{BB962C8B-B14F-4D97-AF65-F5344CB8AC3E}">
        <p14:creationId xmlns:p14="http://schemas.microsoft.com/office/powerpoint/2010/main" val="2430309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51C3C354-3819-4443-AEBF-8646C28DB74D}" type="datetimeFigureOut">
              <a:rPr lang="fr-FR" smtClean="0"/>
              <a:t>12/11/2023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A5998A6-A0C5-4284-8837-E92DFC808C1A}" type="slidenum">
              <a:rPr lang="fr-FR" smtClean="0"/>
              <a:t>‹N°›</a:t>
            </a:fld>
            <a:endParaRPr lang="fr-FR"/>
          </a:p>
        </p:txBody>
      </p:sp>
    </p:spTree>
    <p:extLst>
      <p:ext uri="{BB962C8B-B14F-4D97-AF65-F5344CB8AC3E}">
        <p14:creationId xmlns:p14="http://schemas.microsoft.com/office/powerpoint/2010/main" val="168595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1C3C354-3819-4443-AEBF-8646C28DB74D}" type="datetimeFigureOut">
              <a:rPr lang="fr-FR" smtClean="0"/>
              <a:t>12/11/2023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5998A6-A0C5-4284-8837-E92DFC808C1A}" type="slidenum">
              <a:rPr lang="fr-FR" smtClean="0"/>
              <a:t>‹N°›</a:t>
            </a:fld>
            <a:endParaRPr lang="fr-FR"/>
          </a:p>
        </p:txBody>
      </p:sp>
    </p:spTree>
    <p:extLst>
      <p:ext uri="{BB962C8B-B14F-4D97-AF65-F5344CB8AC3E}">
        <p14:creationId xmlns:p14="http://schemas.microsoft.com/office/powerpoint/2010/main" val="3912899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1C3C354-3819-4443-AEBF-8646C28DB74D}" type="datetimeFigureOut">
              <a:rPr lang="fr-FR" smtClean="0"/>
              <a:t>12/11/2023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5998A6-A0C5-4284-8837-E92DFC808C1A}" type="slidenum">
              <a:rPr lang="fr-FR" smtClean="0"/>
              <a:t>‹N°›</a:t>
            </a:fld>
            <a:endParaRPr lang="fr-FR"/>
          </a:p>
        </p:txBody>
      </p:sp>
    </p:spTree>
    <p:extLst>
      <p:ext uri="{BB962C8B-B14F-4D97-AF65-F5344CB8AC3E}">
        <p14:creationId xmlns:p14="http://schemas.microsoft.com/office/powerpoint/2010/main" val="215690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C3C354-3819-4443-AEBF-8646C28DB74D}" type="datetimeFigureOut">
              <a:rPr lang="fr-FR" smtClean="0"/>
              <a:t>12/11/2023</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5998A6-A0C5-4284-8837-E92DFC808C1A}" type="slidenum">
              <a:rPr lang="fr-FR" smtClean="0"/>
              <a:t>‹N°›</a:t>
            </a:fld>
            <a:endParaRPr lang="fr-FR"/>
          </a:p>
        </p:txBody>
      </p:sp>
    </p:spTree>
    <p:extLst>
      <p:ext uri="{BB962C8B-B14F-4D97-AF65-F5344CB8AC3E}">
        <p14:creationId xmlns:p14="http://schemas.microsoft.com/office/powerpoint/2010/main" val="29937535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e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5" Type="http://schemas.openxmlformats.org/officeDocument/2006/relationships/image" Target="../media/image23.jpg"/><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g"/><Relationship Id="rId7" Type="http://schemas.openxmlformats.org/officeDocument/2006/relationships/image" Target="../media/image39.jpg"/><Relationship Id="rId2" Type="http://schemas.openxmlformats.org/officeDocument/2006/relationships/image" Target="../media/image34.jpg"/><Relationship Id="rId1" Type="http://schemas.openxmlformats.org/officeDocument/2006/relationships/slideLayout" Target="../slideLayouts/slideLayout7.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 Id="rId9" Type="http://schemas.openxmlformats.org/officeDocument/2006/relationships/image" Target="../media/image41.jpeg"/></Relationships>
</file>

<file path=ppt/slides/_rels/slide12.xml.rels><?xml version="1.0" encoding="UTF-8" standalone="yes"?>
<Relationships xmlns="http://schemas.openxmlformats.org/package/2006/relationships"><Relationship Id="rId3" Type="http://schemas.openxmlformats.org/officeDocument/2006/relationships/image" Target="../media/image43.jpg"/><Relationship Id="rId7" Type="http://schemas.openxmlformats.org/officeDocument/2006/relationships/image" Target="../media/image47.jpg"/><Relationship Id="rId2" Type="http://schemas.openxmlformats.org/officeDocument/2006/relationships/image" Target="../media/image42.jpg"/><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g"/><Relationship Id="rId4" Type="http://schemas.openxmlformats.org/officeDocument/2006/relationships/image" Target="../media/image44.jpeg"/></Relationships>
</file>

<file path=ppt/slides/_rels/slide1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eg"/><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50.jpg"/></Relationships>
</file>

<file path=ppt/slides/_rels/slide14.xml.rels><?xml version="1.0" encoding="UTF-8" standalone="yes"?>
<Relationships xmlns="http://schemas.openxmlformats.org/package/2006/relationships"><Relationship Id="rId3" Type="http://schemas.openxmlformats.org/officeDocument/2006/relationships/image" Target="../media/image54.jpg"/><Relationship Id="rId7" Type="http://schemas.openxmlformats.org/officeDocument/2006/relationships/image" Target="../media/image58.jp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g"/></Relationships>
</file>

<file path=ppt/slides/_rels/slide1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7.xml"/><Relationship Id="rId5" Type="http://schemas.openxmlformats.org/officeDocument/2006/relationships/image" Target="../media/image62.jpg"/><Relationship Id="rId4" Type="http://schemas.openxmlformats.org/officeDocument/2006/relationships/image" Target="../media/image61.jpg"/></Relationships>
</file>

<file path=ppt/slides/_rels/slide1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7.xml"/><Relationship Id="rId5" Type="http://schemas.openxmlformats.org/officeDocument/2006/relationships/image" Target="../media/image66.jpg"/><Relationship Id="rId4" Type="http://schemas.openxmlformats.org/officeDocument/2006/relationships/image" Target="../media/image65.jpg"/></Relationships>
</file>

<file path=ppt/slides/_rels/slide1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7.xml"/><Relationship Id="rId4" Type="http://schemas.openxmlformats.org/officeDocument/2006/relationships/image" Target="../media/image68.jpg"/></Relationships>
</file>

<file path=ppt/slides/_rels/slide1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7.xml"/><Relationship Id="rId4" Type="http://schemas.openxmlformats.org/officeDocument/2006/relationships/image" Target="../media/image71.jpg"/></Relationships>
</file>

<file path=ppt/slides/_rels/slide1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7.xml"/><Relationship Id="rId5" Type="http://schemas.openxmlformats.org/officeDocument/2006/relationships/image" Target="../media/image75.jpeg"/><Relationship Id="rId4" Type="http://schemas.openxmlformats.org/officeDocument/2006/relationships/image" Target="../media/image74.jpg"/></Relationships>
</file>

<file path=ppt/slides/_rels/slide2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 Id="rId5" Type="http://schemas.openxmlformats.org/officeDocument/2006/relationships/image" Target="../media/image79.jpg"/><Relationship Id="rId4" Type="http://schemas.openxmlformats.org/officeDocument/2006/relationships/image" Target="../media/image78.jpg"/></Relationships>
</file>

<file path=ppt/slides/_rels/slide21.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6218" y="1948872"/>
            <a:ext cx="5220855" cy="4239491"/>
          </a:xfrm>
        </p:spPr>
        <p:txBody>
          <a:bodyPr>
            <a:normAutofit/>
          </a:bodyPr>
          <a:lstStyle/>
          <a:p>
            <a:endParaRPr lang="fr-FR" dirty="0" smtClean="0">
              <a:latin typeface="Kristen ITC" panose="03050502040202030202" pitchFamily="66" charset="0"/>
            </a:endParaRPr>
          </a:p>
          <a:p>
            <a:pPr marL="0" indent="0" algn="ctr">
              <a:buNone/>
            </a:pPr>
            <a:r>
              <a:rPr lang="fr-FR" dirty="0">
                <a:latin typeface="Kristen ITC" panose="03050502040202030202" pitchFamily="66" charset="0"/>
              </a:rPr>
              <a:t>Henri IV , dit « le Grand » ou « Le Vert Galant », </a:t>
            </a:r>
            <a:endParaRPr lang="fr-FR" dirty="0" smtClean="0">
              <a:latin typeface="Kristen ITC" panose="03050502040202030202" pitchFamily="66" charset="0"/>
            </a:endParaRPr>
          </a:p>
          <a:p>
            <a:pPr marL="0" indent="0" algn="ctr">
              <a:buNone/>
            </a:pPr>
            <a:r>
              <a:rPr lang="fr-FR" dirty="0" smtClean="0">
                <a:latin typeface="Kristen ITC" panose="03050502040202030202" pitchFamily="66" charset="0"/>
              </a:rPr>
              <a:t>né </a:t>
            </a:r>
            <a:r>
              <a:rPr lang="fr-FR" dirty="0">
                <a:latin typeface="Kristen ITC" panose="03050502040202030202" pitchFamily="66" charset="0"/>
              </a:rPr>
              <a:t>sous le nom d'Henri de Bourbon le 13 décembre 1553 à Pau </a:t>
            </a:r>
            <a:endParaRPr lang="fr-FR" dirty="0" smtClean="0">
              <a:latin typeface="Kristen ITC" panose="03050502040202030202" pitchFamily="66" charset="0"/>
            </a:endParaRPr>
          </a:p>
          <a:p>
            <a:pPr marL="0" indent="0" algn="ctr">
              <a:buNone/>
            </a:pPr>
            <a:r>
              <a:rPr lang="fr-FR" dirty="0" smtClean="0">
                <a:latin typeface="Kristen ITC" panose="03050502040202030202" pitchFamily="66" charset="0"/>
              </a:rPr>
              <a:t>est </a:t>
            </a:r>
          </a:p>
          <a:p>
            <a:pPr marL="0" indent="0" algn="ctr">
              <a:buNone/>
            </a:pPr>
            <a:r>
              <a:rPr lang="fr-FR" dirty="0" smtClean="0">
                <a:latin typeface="Kristen ITC" panose="03050502040202030202" pitchFamily="66" charset="0"/>
              </a:rPr>
              <a:t>mort </a:t>
            </a:r>
            <a:r>
              <a:rPr lang="fr-FR" dirty="0">
                <a:latin typeface="Kristen ITC" panose="03050502040202030202" pitchFamily="66" charset="0"/>
              </a:rPr>
              <a:t>assassiné le 14 mai 1610 à </a:t>
            </a:r>
            <a:r>
              <a:rPr lang="fr-FR" dirty="0" smtClean="0">
                <a:latin typeface="Kristen ITC" panose="03050502040202030202" pitchFamily="66" charset="0"/>
              </a:rPr>
              <a:t>Paris.</a:t>
            </a:r>
          </a:p>
          <a:p>
            <a:endParaRPr lang="fr-FR" dirty="0">
              <a:latin typeface="Kristen ITC" panose="03050502040202030202" pitchFamily="66" charset="0"/>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3818" y="100446"/>
            <a:ext cx="2793134" cy="3535613"/>
          </a:xfrm>
          <a:prstGeom prst="rect">
            <a:avLst/>
          </a:prstGeom>
        </p:spPr>
      </p:pic>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8691" y="3505200"/>
            <a:ext cx="2235200" cy="3352800"/>
          </a:xfrm>
          <a:prstGeom prst="rect">
            <a:avLst/>
          </a:prstGeo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7073" y="1277700"/>
            <a:ext cx="3715327" cy="5491929"/>
          </a:xfrm>
          <a:prstGeom prst="rect">
            <a:avLst/>
          </a:prstGeom>
        </p:spPr>
      </p:pic>
      <p:pic>
        <p:nvPicPr>
          <p:cNvPr id="8" name="Image 7"/>
          <p:cNvPicPr>
            <a:picLocks noChangeAspect="1"/>
          </p:cNvPicPr>
          <p:nvPr/>
        </p:nvPicPr>
        <p:blipFill>
          <a:blip r:embed="rId5"/>
          <a:stretch>
            <a:fillRect/>
          </a:stretch>
        </p:blipFill>
        <p:spPr>
          <a:xfrm>
            <a:off x="2214620" y="100446"/>
            <a:ext cx="3166511" cy="2368550"/>
          </a:xfrm>
          <a:prstGeom prst="rect">
            <a:avLst/>
          </a:prstGeom>
        </p:spPr>
      </p:pic>
      <p:sp>
        <p:nvSpPr>
          <p:cNvPr id="2" name="Titre 1"/>
          <p:cNvSpPr>
            <a:spLocks noGrp="1"/>
          </p:cNvSpPr>
          <p:nvPr>
            <p:ph type="title"/>
          </p:nvPr>
        </p:nvSpPr>
        <p:spPr>
          <a:xfrm rot="19927395">
            <a:off x="-399456" y="705938"/>
            <a:ext cx="5008418" cy="678584"/>
          </a:xfrm>
        </p:spPr>
        <p:txBody>
          <a:bodyPr>
            <a:normAutofit fontScale="90000"/>
          </a:bodyPr>
          <a:lstStyle/>
          <a:p>
            <a:pPr algn="ctr"/>
            <a:r>
              <a:rPr lang="fr-FR" dirty="0" smtClean="0">
                <a:latin typeface="Kristen ITC" panose="03050502040202030202" pitchFamily="66" charset="0"/>
              </a:rPr>
              <a:t>Henri IV</a:t>
            </a:r>
            <a:endParaRPr lang="fr-FR" dirty="0">
              <a:latin typeface="Kristen ITC" panose="03050502040202030202" pitchFamily="66" charset="0"/>
            </a:endParaRPr>
          </a:p>
        </p:txBody>
      </p:sp>
    </p:spTree>
    <p:extLst>
      <p:ext uri="{BB962C8B-B14F-4D97-AF65-F5344CB8AC3E}">
        <p14:creationId xmlns:p14="http://schemas.microsoft.com/office/powerpoint/2010/main" val="13167864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4850" y="1"/>
            <a:ext cx="9807150" cy="6858000"/>
          </a:xfrm>
          <a:prstGeom prst="rect">
            <a:avLst/>
          </a:prstGeom>
        </p:spPr>
      </p:pic>
      <p:sp>
        <p:nvSpPr>
          <p:cNvPr id="3" name="Rectangle 2"/>
          <p:cNvSpPr/>
          <p:nvPr/>
        </p:nvSpPr>
        <p:spPr>
          <a:xfrm>
            <a:off x="7176655" y="6225308"/>
            <a:ext cx="5015345" cy="63269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fr-FR" sz="2000" b="1" dirty="0" smtClean="0">
                <a:latin typeface="Kristen ITC" panose="03050502040202030202" pitchFamily="66" charset="0"/>
              </a:rPr>
              <a:t>Marie de Médicis (1573-1642), reine de France, régente de 1610 à 1614</a:t>
            </a:r>
            <a:endParaRPr lang="fr-FR" sz="2000" b="1" dirty="0">
              <a:latin typeface="Kristen ITC" panose="03050502040202030202" pitchFamily="66" charset="0"/>
            </a:endParaRP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3822118" cy="2493818"/>
          </a:xfrm>
          <a:prstGeom prst="rect">
            <a:avLst/>
          </a:prstGeom>
        </p:spPr>
      </p:pic>
      <p:sp>
        <p:nvSpPr>
          <p:cNvPr id="5" name="Rectangle 4"/>
          <p:cNvSpPr/>
          <p:nvPr/>
        </p:nvSpPr>
        <p:spPr>
          <a:xfrm>
            <a:off x="2" y="2332180"/>
            <a:ext cx="2567708" cy="2507675"/>
          </a:xfrm>
          <a:prstGeom prst="rect">
            <a:avLst/>
          </a:prstGeom>
          <a:solidFill>
            <a:srgbClr val="C0000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fr-FR" sz="2000" b="1" dirty="0" smtClean="0">
                <a:latin typeface="Kristen ITC" panose="03050502040202030202" pitchFamily="66" charset="0"/>
              </a:rPr>
              <a:t>Marguerite de France (1553-1615) appelée Reine Margot au XIXème siècle.</a:t>
            </a:r>
          </a:p>
          <a:p>
            <a:r>
              <a:rPr lang="fr-FR" sz="2000" b="1" dirty="0" smtClean="0">
                <a:latin typeface="Kristen ITC" panose="03050502040202030202" pitchFamily="66" charset="0"/>
              </a:rPr>
              <a:t>Épouse d’Henri IV (de 1572 à 1599).</a:t>
            </a:r>
            <a:endParaRPr lang="fr-FR" sz="2000" b="1" dirty="0">
              <a:latin typeface="Kristen ITC" panose="03050502040202030202" pitchFamily="66" charset="0"/>
            </a:endParaRPr>
          </a:p>
        </p:txBody>
      </p:sp>
    </p:spTree>
    <p:extLst>
      <p:ext uri="{BB962C8B-B14F-4D97-AF65-F5344CB8AC3E}">
        <p14:creationId xmlns:p14="http://schemas.microsoft.com/office/powerpoint/2010/main" val="30283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heel(1)">
                                      <p:cBhvr>
                                        <p:cTn id="17" dur="2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3019980" cy="4031673"/>
          </a:xfrm>
          <a:prstGeom prst="rect">
            <a:avLst/>
          </a:prstGeom>
        </p:spPr>
      </p:pic>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3838" y="69272"/>
            <a:ext cx="3182393" cy="3893127"/>
          </a:xfrm>
          <a:prstGeom prst="rect">
            <a:avLst/>
          </a:prstGeom>
        </p:spPr>
      </p:pic>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55164" y="0"/>
            <a:ext cx="4572000" cy="6858000"/>
          </a:xfrm>
          <a:prstGeom prst="rect">
            <a:avLst/>
          </a:prstGeom>
        </p:spPr>
      </p:pic>
      <p:sp>
        <p:nvSpPr>
          <p:cNvPr id="6" name="Rectangle 5"/>
          <p:cNvSpPr/>
          <p:nvPr/>
        </p:nvSpPr>
        <p:spPr>
          <a:xfrm>
            <a:off x="2759111" y="4223326"/>
            <a:ext cx="1727200" cy="189114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fr-FR" sz="1400" b="1" dirty="0" smtClean="0">
                <a:latin typeface="Kristen ITC" panose="03050502040202030202" pitchFamily="66" charset="0"/>
              </a:rPr>
              <a:t>Marie de Médicis (1573-1642), reine de </a:t>
            </a:r>
            <a:r>
              <a:rPr lang="fr-FR" sz="1400" b="1" u="sng" dirty="0" smtClean="0">
                <a:latin typeface="Kristen ITC" panose="03050502040202030202" pitchFamily="66" charset="0"/>
              </a:rPr>
              <a:t>France, régente </a:t>
            </a:r>
            <a:r>
              <a:rPr lang="fr-FR" sz="1400" b="1" dirty="0" smtClean="0">
                <a:latin typeface="Kristen ITC" panose="03050502040202030202" pitchFamily="66" charset="0"/>
              </a:rPr>
              <a:t>de 1610 à 1614</a:t>
            </a:r>
          </a:p>
          <a:p>
            <a:r>
              <a:rPr lang="fr-FR" sz="1400" b="1" dirty="0" smtClean="0">
                <a:latin typeface="Kristen ITC" panose="03050502040202030202" pitchFamily="66" charset="0"/>
              </a:rPr>
              <a:t>Elle aura avec le roi  Henri IV, six enfants.</a:t>
            </a:r>
            <a:endParaRPr lang="fr-FR" sz="1400" b="1" dirty="0">
              <a:latin typeface="Kristen ITC" panose="03050502040202030202" pitchFamily="66" charset="0"/>
            </a:endParaRPr>
          </a:p>
        </p:txBody>
      </p:sp>
      <p:pic>
        <p:nvPicPr>
          <p:cNvPr id="7" name="Imag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50316" y="4031673"/>
            <a:ext cx="2270382" cy="2674534"/>
          </a:xfrm>
          <a:prstGeom prst="rect">
            <a:avLst/>
          </a:prstGeom>
        </p:spPr>
      </p:pic>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7668" y="3553690"/>
            <a:ext cx="2336030" cy="3216564"/>
          </a:xfrm>
          <a:prstGeom prst="rect">
            <a:avLst/>
          </a:prstGeom>
        </p:spPr>
      </p:pic>
    </p:spTree>
    <p:extLst>
      <p:ext uri="{BB962C8B-B14F-4D97-AF65-F5344CB8AC3E}">
        <p14:creationId xmlns:p14="http://schemas.microsoft.com/office/powerpoint/2010/main" val="2305741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heel(1)">
                                      <p:cBhvr>
                                        <p:cTn id="32" dur="20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26579"/>
            <a:ext cx="10515600" cy="1325563"/>
          </a:xfrm>
        </p:spPr>
        <p:txBody>
          <a:bodyPr>
            <a:normAutofit fontScale="90000"/>
          </a:bodyPr>
          <a:lstStyle/>
          <a:p>
            <a:pPr algn="ctr"/>
            <a:r>
              <a:rPr lang="fr-FR" dirty="0" smtClean="0">
                <a:latin typeface="Kristen ITC" panose="03050502040202030202" pitchFamily="66" charset="0"/>
              </a:rPr>
              <a:t/>
            </a:r>
            <a:br>
              <a:rPr lang="fr-FR" dirty="0" smtClean="0">
                <a:latin typeface="Kristen ITC" panose="03050502040202030202" pitchFamily="66" charset="0"/>
              </a:rPr>
            </a:br>
            <a:r>
              <a:rPr lang="fr-FR" dirty="0" smtClean="0">
                <a:latin typeface="Kristen ITC" panose="03050502040202030202" pitchFamily="66" charset="0"/>
              </a:rPr>
              <a:t>Qu’observe t-on sur cette pièce de monnaie ?</a:t>
            </a:r>
            <a:r>
              <a:rPr lang="fr-FR" dirty="0">
                <a:latin typeface="Kristen ITC" panose="03050502040202030202" pitchFamily="66" charset="0"/>
              </a:rPr>
              <a:t/>
            </a:r>
            <a:br>
              <a:rPr lang="fr-FR" dirty="0">
                <a:latin typeface="Kristen ITC" panose="03050502040202030202" pitchFamily="66" charset="0"/>
              </a:rPr>
            </a:br>
            <a:endParaRPr lang="fr-FR" dirty="0">
              <a:latin typeface="Kristen ITC" panose="03050502040202030202" pitchFamily="66" charset="0"/>
            </a:endParaRPr>
          </a:p>
        </p:txBody>
      </p:sp>
      <p:pic>
        <p:nvPicPr>
          <p:cNvPr id="4" name="Image 3" descr="http://static-numista.com/catalogue/photos/france_royaume/g2534.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7489" y="1644289"/>
            <a:ext cx="4938365" cy="4673383"/>
          </a:xfrm>
          <a:prstGeom prst="rect">
            <a:avLst/>
          </a:prstGeom>
          <a:noFill/>
          <a:ln>
            <a:noFill/>
          </a:ln>
        </p:spPr>
      </p:pic>
    </p:spTree>
    <p:extLst>
      <p:ext uri="{BB962C8B-B14F-4D97-AF65-F5344CB8AC3E}">
        <p14:creationId xmlns:p14="http://schemas.microsoft.com/office/powerpoint/2010/main" val="32207636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90418" y="253277"/>
            <a:ext cx="10515600" cy="6323013"/>
          </a:xfrm>
        </p:spPr>
        <p:txBody>
          <a:bodyPr>
            <a:normAutofit fontScale="92500" lnSpcReduction="20000"/>
          </a:bodyPr>
          <a:lstStyle/>
          <a:p>
            <a:pPr marL="0" indent="0">
              <a:buNone/>
            </a:pPr>
            <a:r>
              <a:rPr lang="fr-FR" dirty="0">
                <a:sym typeface="Wingdings" panose="05000000000000000000" pitchFamily="2" charset="2"/>
              </a:rPr>
              <a:t></a:t>
            </a:r>
            <a:r>
              <a:rPr lang="fr-FR" dirty="0"/>
              <a:t> Date : </a:t>
            </a:r>
            <a:r>
              <a:rPr lang="fr-FR" b="1" dirty="0"/>
              <a:t>1641</a:t>
            </a:r>
            <a:r>
              <a:rPr lang="fr-FR" dirty="0"/>
              <a:t> (appelée le millésime 1641). C’est une pièce française royale.</a:t>
            </a:r>
          </a:p>
          <a:p>
            <a:pPr marL="0" indent="0">
              <a:buNone/>
            </a:pPr>
            <a:r>
              <a:rPr lang="fr-FR" dirty="0" smtClean="0">
                <a:sym typeface="Wingdings" panose="05000000000000000000" pitchFamily="2" charset="2"/>
              </a:rPr>
              <a:t>                                     </a:t>
            </a:r>
            <a:r>
              <a:rPr lang="fr-FR" dirty="0"/>
              <a:t>D’après la date, qui pourrait être roi ? </a:t>
            </a:r>
            <a:endParaRPr lang="fr-FR" dirty="0" smtClean="0"/>
          </a:p>
          <a:p>
            <a:pPr marL="0" indent="0" algn="ctr">
              <a:buNone/>
            </a:pPr>
            <a:r>
              <a:rPr lang="fr-FR" dirty="0" smtClean="0"/>
              <a:t>Est-ce Henri IV,  Louis XIII … ?</a:t>
            </a:r>
            <a:endParaRPr lang="fr-FR" dirty="0"/>
          </a:p>
          <a:p>
            <a:pPr marL="0" indent="0">
              <a:buNone/>
            </a:pPr>
            <a:endParaRPr lang="fr-FR" dirty="0"/>
          </a:p>
          <a:p>
            <a:r>
              <a:rPr lang="fr-FR" dirty="0"/>
              <a:t>Ce n’est pas Henri IV car il y a </a:t>
            </a:r>
            <a:r>
              <a:rPr lang="fr-FR" b="1" dirty="0"/>
              <a:t>« LUD »</a:t>
            </a:r>
            <a:r>
              <a:rPr lang="fr-FR" dirty="0"/>
              <a:t> sur la pièce</a:t>
            </a:r>
            <a:r>
              <a:rPr lang="fr-FR" dirty="0" smtClean="0"/>
              <a:t>.</a:t>
            </a:r>
          </a:p>
          <a:p>
            <a:endParaRPr lang="fr-FR" dirty="0"/>
          </a:p>
          <a:p>
            <a:r>
              <a:rPr lang="fr-FR" dirty="0"/>
              <a:t>C’est Louis XIII car il y a « LUD XIII » avec « LUD » qui signifie </a:t>
            </a:r>
            <a:r>
              <a:rPr lang="fr-FR" i="1" dirty="0" err="1"/>
              <a:t>Ludovicus</a:t>
            </a:r>
            <a:r>
              <a:rPr lang="fr-FR" i="1" dirty="0"/>
              <a:t>.</a:t>
            </a:r>
            <a:endParaRPr lang="fr-FR" dirty="0"/>
          </a:p>
          <a:p>
            <a:endParaRPr lang="fr-FR" dirty="0"/>
          </a:p>
          <a:p>
            <a:pPr lvl="0"/>
            <a:r>
              <a:rPr lang="fr-FR" b="1" dirty="0"/>
              <a:t>D.G</a:t>
            </a:r>
            <a:r>
              <a:rPr lang="fr-FR" dirty="0"/>
              <a:t> veut dire « dei gracia » c’est-à-dire </a:t>
            </a:r>
            <a:r>
              <a:rPr lang="fr-FR" b="1" dirty="0"/>
              <a:t>par la</a:t>
            </a:r>
            <a:r>
              <a:rPr lang="fr-FR" dirty="0"/>
              <a:t> </a:t>
            </a:r>
            <a:r>
              <a:rPr lang="fr-FR" b="1" dirty="0"/>
              <a:t>grâce de Dieu</a:t>
            </a:r>
            <a:r>
              <a:rPr lang="fr-FR" dirty="0"/>
              <a:t>. C’est </a:t>
            </a:r>
            <a:r>
              <a:rPr lang="fr-FR" u="sng" dirty="0"/>
              <a:t>le droit divin</a:t>
            </a:r>
            <a:r>
              <a:rPr lang="fr-FR" dirty="0"/>
              <a:t>.</a:t>
            </a:r>
          </a:p>
          <a:p>
            <a:pPr marL="0" indent="0">
              <a:buNone/>
            </a:pPr>
            <a:r>
              <a:rPr lang="fr-FR" dirty="0"/>
              <a:t> </a:t>
            </a:r>
          </a:p>
          <a:p>
            <a:pPr lvl="0"/>
            <a:r>
              <a:rPr lang="fr-FR" b="1" dirty="0"/>
              <a:t>F.R</a:t>
            </a:r>
            <a:r>
              <a:rPr lang="fr-FR" dirty="0"/>
              <a:t> veut dire « Francia » soit France.</a:t>
            </a:r>
          </a:p>
          <a:p>
            <a:pPr marL="0" indent="0">
              <a:buNone/>
            </a:pPr>
            <a:r>
              <a:rPr lang="fr-FR" dirty="0"/>
              <a:t> </a:t>
            </a:r>
          </a:p>
          <a:p>
            <a:pPr lvl="0"/>
            <a:r>
              <a:rPr lang="fr-FR" b="1" dirty="0"/>
              <a:t>E.T</a:t>
            </a:r>
            <a:r>
              <a:rPr lang="fr-FR" dirty="0"/>
              <a:t> veut dire « et ».</a:t>
            </a:r>
          </a:p>
          <a:p>
            <a:pPr marL="0" indent="0">
              <a:buNone/>
            </a:pPr>
            <a:r>
              <a:rPr lang="fr-FR" dirty="0"/>
              <a:t> </a:t>
            </a:r>
          </a:p>
          <a:p>
            <a:pPr lvl="0"/>
            <a:r>
              <a:rPr lang="fr-FR" b="1" dirty="0"/>
              <a:t>NAV</a:t>
            </a:r>
            <a:r>
              <a:rPr lang="fr-FR" dirty="0"/>
              <a:t> veut dire « Navarre » soit de Navarre.</a:t>
            </a:r>
          </a:p>
          <a:p>
            <a:endParaRPr lang="fr-FR" dirty="0"/>
          </a:p>
        </p:txBody>
      </p:sp>
      <p:pic>
        <p:nvPicPr>
          <p:cNvPr id="4" name="Image 3" descr="http://static-numista.com/catalogue/photos/france_royaume/g2534.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30380" y="3946523"/>
            <a:ext cx="2656984" cy="2802659"/>
          </a:xfrm>
          <a:prstGeom prst="rect">
            <a:avLst/>
          </a:prstGeom>
          <a:noFill/>
          <a:ln>
            <a:noFill/>
          </a:ln>
        </p:spPr>
      </p:pic>
    </p:spTree>
    <p:extLst>
      <p:ext uri="{BB962C8B-B14F-4D97-AF65-F5344CB8AC3E}">
        <p14:creationId xmlns:p14="http://schemas.microsoft.com/office/powerpoint/2010/main" val="31552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circle(in)">
                                      <p:cBhvr>
                                        <p:cTn id="26" dur="2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circle(in)">
                                      <p:cBhvr>
                                        <p:cTn id="31" dur="20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circle(in)">
                                      <p:cBhvr>
                                        <p:cTn id="36" dur="2000"/>
                                        <p:tgtEl>
                                          <p:spTgt spid="3">
                                            <p:txEl>
                                              <p:pRg st="8" end="8"/>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fade">
                                      <p:cBhvr>
                                        <p:cTn id="41" dur="1000"/>
                                        <p:tgtEl>
                                          <p:spTgt spid="3">
                                            <p:txEl>
                                              <p:pRg st="10" end="10"/>
                                            </p:txEl>
                                          </p:spTgt>
                                        </p:tgtEl>
                                      </p:cBhvr>
                                    </p:animEffect>
                                    <p:anim calcmode="lin" valueType="num">
                                      <p:cBhvr>
                                        <p:cTn id="4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3">
                                            <p:txEl>
                                              <p:pRg st="12" end="12"/>
                                            </p:txEl>
                                          </p:spTgt>
                                        </p:tgtEl>
                                        <p:attrNameLst>
                                          <p:attrName>style.visibility</p:attrName>
                                        </p:attrNameLst>
                                      </p:cBhvr>
                                      <p:to>
                                        <p:strVal val="visible"/>
                                      </p:to>
                                    </p:set>
                                    <p:animEffect transition="in" filter="fade">
                                      <p:cBhvr>
                                        <p:cTn id="48" dur="1000"/>
                                        <p:tgtEl>
                                          <p:spTgt spid="3">
                                            <p:txEl>
                                              <p:pRg st="12" end="12"/>
                                            </p:txEl>
                                          </p:spTgt>
                                        </p:tgtEl>
                                      </p:cBhvr>
                                    </p:animEffect>
                                    <p:anim calcmode="lin" valueType="num">
                                      <p:cBhvr>
                                        <p:cTn id="49"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1" presetClass="entr" presetSubtype="1" fill="hold" nodeType="clickEffect">
                                  <p:stCondLst>
                                    <p:cond delay="0"/>
                                  </p:stCondLst>
                                  <p:childTnLst>
                                    <p:set>
                                      <p:cBhvr>
                                        <p:cTn id="54" dur="1" fill="hold">
                                          <p:stCondLst>
                                            <p:cond delay="0"/>
                                          </p:stCondLst>
                                        </p:cTn>
                                        <p:tgtEl>
                                          <p:spTgt spid="3">
                                            <p:txEl>
                                              <p:pRg st="14" end="14"/>
                                            </p:txEl>
                                          </p:spTgt>
                                        </p:tgtEl>
                                        <p:attrNameLst>
                                          <p:attrName>style.visibility</p:attrName>
                                        </p:attrNameLst>
                                      </p:cBhvr>
                                      <p:to>
                                        <p:strVal val="visible"/>
                                      </p:to>
                                    </p:set>
                                    <p:animEffect transition="in" filter="wheel(1)">
                                      <p:cBhvr>
                                        <p:cTn id="55" dur="20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92019" y="914400"/>
            <a:ext cx="10515600" cy="5726980"/>
          </a:xfrm>
        </p:spPr>
        <p:txBody>
          <a:bodyPr>
            <a:normAutofit fontScale="90000"/>
          </a:bodyPr>
          <a:lstStyle/>
          <a:p>
            <a:pPr algn="ctr"/>
            <a:r>
              <a:rPr lang="fr-FR" b="1" dirty="0" smtClean="0">
                <a:latin typeface="Kristen ITC" panose="03050502040202030202" pitchFamily="66" charset="0"/>
              </a:rPr>
              <a:t>Soit </a:t>
            </a:r>
            <a:r>
              <a:rPr lang="fr-FR" b="1" dirty="0" smtClean="0">
                <a:solidFill>
                  <a:srgbClr val="FFFF00"/>
                </a:solidFill>
                <a:latin typeface="Kristen ITC" panose="03050502040202030202" pitchFamily="66" charset="0"/>
              </a:rPr>
              <a:t>«</a:t>
            </a:r>
            <a:r>
              <a:rPr lang="fr-FR" b="1" dirty="0">
                <a:solidFill>
                  <a:srgbClr val="FFFF00"/>
                </a:solidFill>
                <a:latin typeface="Kristen ITC" panose="03050502040202030202" pitchFamily="66" charset="0"/>
              </a:rPr>
              <a:t> Louis XIII, roi de France et de Navarre par la grâce de Dieu </a:t>
            </a:r>
            <a:r>
              <a:rPr lang="fr-FR" b="1" dirty="0" smtClean="0">
                <a:solidFill>
                  <a:srgbClr val="FFFF00"/>
                </a:solidFill>
                <a:latin typeface="Kristen ITC" panose="03050502040202030202" pitchFamily="66" charset="0"/>
              </a:rPr>
              <a:t>».</a:t>
            </a:r>
            <a:br>
              <a:rPr lang="fr-FR" b="1" dirty="0" smtClean="0">
                <a:solidFill>
                  <a:srgbClr val="FFFF00"/>
                </a:solidFill>
                <a:latin typeface="Kristen ITC" panose="03050502040202030202" pitchFamily="66" charset="0"/>
              </a:rPr>
            </a:br>
            <a:r>
              <a:rPr lang="fr-FR" b="1" dirty="0"/>
              <a:t> </a:t>
            </a:r>
            <a:r>
              <a:rPr lang="fr-FR" dirty="0"/>
              <a:t/>
            </a:r>
            <a:br>
              <a:rPr lang="fr-FR" dirty="0"/>
            </a:br>
            <a:r>
              <a:rPr lang="fr-FR" dirty="0" smtClean="0"/>
              <a:t/>
            </a:r>
            <a:br>
              <a:rPr lang="fr-FR" dirty="0" smtClean="0"/>
            </a:br>
            <a:r>
              <a:rPr lang="fr-FR" dirty="0"/>
              <a:t/>
            </a:r>
            <a:br>
              <a:rPr lang="fr-FR" dirty="0"/>
            </a:br>
            <a:r>
              <a:rPr lang="fr-FR" dirty="0" smtClean="0"/>
              <a:t/>
            </a:r>
            <a:br>
              <a:rPr lang="fr-FR" dirty="0" smtClean="0"/>
            </a:br>
            <a:r>
              <a:rPr lang="fr-FR" b="1" dirty="0" smtClean="0">
                <a:solidFill>
                  <a:srgbClr val="FFC000"/>
                </a:solidFill>
                <a:latin typeface="Kristen ITC" panose="03050502040202030202" pitchFamily="66" charset="0"/>
              </a:rPr>
              <a:t>Louis </a:t>
            </a:r>
            <a:r>
              <a:rPr lang="fr-FR" b="1" dirty="0">
                <a:solidFill>
                  <a:srgbClr val="FFC000"/>
                </a:solidFill>
                <a:latin typeface="Kristen ITC" panose="03050502040202030202" pitchFamily="66" charset="0"/>
              </a:rPr>
              <a:t>XIII est un roi absolu</a:t>
            </a:r>
            <a:r>
              <a:rPr lang="fr-FR" b="1" dirty="0"/>
              <a:t> </a:t>
            </a:r>
            <a:r>
              <a:rPr lang="fr-FR" b="1" dirty="0" smtClean="0"/>
              <a:t/>
            </a:r>
            <a:br>
              <a:rPr lang="fr-FR" b="1" dirty="0" smtClean="0"/>
            </a:br>
            <a:r>
              <a:rPr lang="fr-FR" b="1" dirty="0" smtClean="0"/>
              <a:t/>
            </a:r>
            <a:br>
              <a:rPr lang="fr-FR" b="1" dirty="0" smtClean="0"/>
            </a:br>
            <a:r>
              <a:rPr lang="fr-FR" dirty="0" smtClean="0">
                <a:latin typeface="Kristen ITC" panose="03050502040202030202" pitchFamily="66" charset="0"/>
              </a:rPr>
              <a:t>Louis </a:t>
            </a:r>
            <a:r>
              <a:rPr lang="fr-FR" dirty="0">
                <a:latin typeface="Kristen ITC" panose="03050502040202030202" pitchFamily="66" charset="0"/>
              </a:rPr>
              <a:t>XIII est </a:t>
            </a:r>
            <a:r>
              <a:rPr lang="fr-FR" dirty="0" smtClean="0">
                <a:latin typeface="Kristen ITC" panose="03050502040202030202" pitchFamily="66" charset="0"/>
              </a:rPr>
              <a:t>donc un </a:t>
            </a:r>
            <a:r>
              <a:rPr lang="fr-FR" dirty="0">
                <a:latin typeface="Kristen ITC" panose="03050502040202030202" pitchFamily="66" charset="0"/>
              </a:rPr>
              <a:t>monarque absolu </a:t>
            </a:r>
            <a:r>
              <a:rPr lang="fr-FR" dirty="0">
                <a:solidFill>
                  <a:srgbClr val="FFFF00"/>
                </a:solidFill>
                <a:latin typeface="Kristen ITC" panose="03050502040202030202" pitchFamily="66" charset="0"/>
              </a:rPr>
              <a:t>de droit divin</a:t>
            </a:r>
            <a:r>
              <a:rPr lang="fr-FR" dirty="0"/>
              <a:t>.</a:t>
            </a:r>
            <a:br>
              <a:rPr lang="fr-FR" dirty="0"/>
            </a:br>
            <a:r>
              <a:rPr lang="fr-FR" b="1" dirty="0"/>
              <a:t> </a:t>
            </a:r>
            <a:r>
              <a:rPr lang="fr-FR" dirty="0"/>
              <a:t/>
            </a:r>
            <a:br>
              <a:rPr lang="fr-FR" dirty="0"/>
            </a:br>
            <a:r>
              <a:rPr lang="fr-FR" b="1" dirty="0"/>
              <a:t> </a:t>
            </a:r>
            <a:endParaRPr lang="fr-FR" dirty="0"/>
          </a:p>
        </p:txBody>
      </p:sp>
      <p:pic>
        <p:nvPicPr>
          <p:cNvPr id="3" name="Image 2" descr="http://static-numista.com/catalogue/photos/france_royaume/g2534.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15290" y="1720996"/>
            <a:ext cx="1651764" cy="1890640"/>
          </a:xfrm>
          <a:prstGeom prst="rect">
            <a:avLst/>
          </a:prstGeom>
          <a:noFill/>
          <a:ln>
            <a:noFill/>
          </a:ln>
        </p:spPr>
      </p:pic>
    </p:spTree>
    <p:extLst>
      <p:ext uri="{BB962C8B-B14F-4D97-AF65-F5344CB8AC3E}">
        <p14:creationId xmlns:p14="http://schemas.microsoft.com/office/powerpoint/2010/main" val="111381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9089" y="2342813"/>
            <a:ext cx="2373746" cy="3426451"/>
          </a:xfrm>
          <a:prstGeom prst="rect">
            <a:avLst/>
          </a:prstGeom>
        </p:spPr>
      </p:pic>
      <p:sp>
        <p:nvSpPr>
          <p:cNvPr id="2" name="Titre 1"/>
          <p:cNvSpPr>
            <a:spLocks noGrp="1"/>
          </p:cNvSpPr>
          <p:nvPr>
            <p:ph type="title"/>
          </p:nvPr>
        </p:nvSpPr>
        <p:spPr>
          <a:xfrm>
            <a:off x="4412673" y="0"/>
            <a:ext cx="7779327" cy="3643457"/>
          </a:xfrm>
        </p:spPr>
        <p:txBody>
          <a:bodyPr>
            <a:normAutofit fontScale="90000"/>
          </a:bodyPr>
          <a:lstStyle/>
          <a:p>
            <a:pPr algn="ctr"/>
            <a:r>
              <a:rPr lang="fr-FR" dirty="0" smtClean="0">
                <a:latin typeface="Kristen ITC" panose="03050502040202030202" pitchFamily="66" charset="0"/>
              </a:rPr>
              <a:t>Louis XIII</a:t>
            </a:r>
            <a:br>
              <a:rPr lang="fr-FR" dirty="0" smtClean="0">
                <a:latin typeface="Kristen ITC" panose="03050502040202030202" pitchFamily="66" charset="0"/>
              </a:rPr>
            </a:br>
            <a:r>
              <a:rPr lang="fr-FR" dirty="0" smtClean="0">
                <a:latin typeface="Kristen ITC" panose="03050502040202030202" pitchFamily="66" charset="0"/>
              </a:rPr>
              <a:t/>
            </a:r>
            <a:br>
              <a:rPr lang="fr-FR" dirty="0" smtClean="0">
                <a:latin typeface="Kristen ITC" panose="03050502040202030202" pitchFamily="66" charset="0"/>
              </a:rPr>
            </a:br>
            <a:r>
              <a:rPr lang="fr-FR" sz="3100" dirty="0">
                <a:latin typeface="Kristen ITC" panose="03050502040202030202" pitchFamily="66" charset="0"/>
              </a:rPr>
              <a:t>Louis XIII, dit « le Juste », fils d'Henri IV et de Marie de Médicis, né le 27 septembre 1601 au château de Fontainebleau et mort le 14 mai 1643 au château Neuf de Saint-Germain-en-Laye, est roi de France et de Navarre </a:t>
            </a: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197" y="3050982"/>
            <a:ext cx="2059709" cy="2810645"/>
          </a:xfrm>
          <a:prstGeom prst="rect">
            <a:avLst/>
          </a:prstGeo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9018" y="3956146"/>
            <a:ext cx="4246013" cy="2389236"/>
          </a:xfrm>
          <a:prstGeom prst="rect">
            <a:avLst/>
          </a:prstGeom>
        </p:spPr>
      </p:pic>
      <p:pic>
        <p:nvPicPr>
          <p:cNvPr id="8" name="Imag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43820" y="3404755"/>
            <a:ext cx="2822072" cy="3453245"/>
          </a:xfrm>
          <a:prstGeom prst="rect">
            <a:avLst/>
          </a:prstGeom>
        </p:spPr>
      </p:pic>
      <p:sp>
        <p:nvSpPr>
          <p:cNvPr id="10" name="Rectangle 9"/>
          <p:cNvSpPr/>
          <p:nvPr/>
        </p:nvSpPr>
        <p:spPr>
          <a:xfrm>
            <a:off x="1939636" y="577811"/>
            <a:ext cx="1791855" cy="118719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b="1" dirty="0">
                <a:latin typeface="Kristen ITC" panose="03050502040202030202" pitchFamily="66" charset="0"/>
              </a:rPr>
              <a:t>Marie de </a:t>
            </a:r>
            <a:r>
              <a:rPr lang="fr-FR" b="1" dirty="0" smtClean="0">
                <a:latin typeface="Kristen ITC" panose="03050502040202030202" pitchFamily="66" charset="0"/>
              </a:rPr>
              <a:t>Médicis,</a:t>
            </a:r>
          </a:p>
          <a:p>
            <a:pPr algn="ctr"/>
            <a:r>
              <a:rPr lang="fr-FR" b="1" dirty="0">
                <a:latin typeface="Kristen ITC" panose="03050502040202030202" pitchFamily="66" charset="0"/>
              </a:rPr>
              <a:t>régente de 1610 à 1614</a:t>
            </a:r>
            <a:endParaRPr lang="fr-FR" dirty="0"/>
          </a:p>
        </p:txBody>
      </p:sp>
      <p:pic>
        <p:nvPicPr>
          <p:cNvPr id="11" name="Imag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425" y="94763"/>
            <a:ext cx="2013464" cy="2341237"/>
          </a:xfrm>
          <a:prstGeom prst="rect">
            <a:avLst/>
          </a:prstGeom>
        </p:spPr>
      </p:pic>
    </p:spTree>
    <p:extLst>
      <p:ext uri="{BB962C8B-B14F-4D97-AF65-F5344CB8AC3E}">
        <p14:creationId xmlns:p14="http://schemas.microsoft.com/office/powerpoint/2010/main" val="10967050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141" y="0"/>
            <a:ext cx="4668482" cy="6858000"/>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6833" y="0"/>
            <a:ext cx="2860040" cy="4178449"/>
          </a:xfrm>
          <a:prstGeom prst="rect">
            <a:avLst/>
          </a:prstGeom>
        </p:spPr>
      </p:pic>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8073" y="0"/>
            <a:ext cx="3814618" cy="6597045"/>
          </a:xfrm>
          <a:prstGeom prst="rect">
            <a:avLst/>
          </a:prstGeom>
        </p:spPr>
      </p:pic>
      <p:pic>
        <p:nvPicPr>
          <p:cNvPr id="6" name="Imag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0400" y="4159662"/>
            <a:ext cx="3777673" cy="2698338"/>
          </a:xfrm>
          <a:prstGeom prst="rect">
            <a:avLst/>
          </a:prstGeom>
        </p:spPr>
      </p:pic>
    </p:spTree>
    <p:extLst>
      <p:ext uri="{BB962C8B-B14F-4D97-AF65-F5344CB8AC3E}">
        <p14:creationId xmlns:p14="http://schemas.microsoft.com/office/powerpoint/2010/main" val="27759055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0146" y="260049"/>
            <a:ext cx="7022956" cy="4228823"/>
          </a:xfrm>
          <a:prstGeom prst="rect">
            <a:avLst/>
          </a:prstGeom>
        </p:spPr>
      </p:pic>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3670" y="3011934"/>
            <a:ext cx="2687118" cy="3846066"/>
          </a:xfrm>
          <a:prstGeom prst="rect">
            <a:avLst/>
          </a:prstGeom>
        </p:spPr>
      </p:pic>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38473" y="-473"/>
            <a:ext cx="4553527" cy="6858473"/>
          </a:xfrm>
          <a:prstGeom prst="rect">
            <a:avLst/>
          </a:prstGeom>
        </p:spPr>
      </p:pic>
      <p:pic>
        <p:nvPicPr>
          <p:cNvPr id="6" name="Image 5"/>
          <p:cNvPicPr>
            <a:picLocks noChangeAspect="1"/>
          </p:cNvPicPr>
          <p:nvPr/>
        </p:nvPicPr>
        <p:blipFill>
          <a:blip r:embed="rId5"/>
          <a:stretch>
            <a:fillRect/>
          </a:stretch>
        </p:blipFill>
        <p:spPr>
          <a:xfrm>
            <a:off x="121930" y="4203139"/>
            <a:ext cx="4547898" cy="2584722"/>
          </a:xfrm>
          <a:prstGeom prst="rect">
            <a:avLst/>
          </a:prstGeom>
        </p:spPr>
      </p:pic>
      <p:sp>
        <p:nvSpPr>
          <p:cNvPr id="7" name="Rectangle 6"/>
          <p:cNvSpPr/>
          <p:nvPr/>
        </p:nvSpPr>
        <p:spPr>
          <a:xfrm>
            <a:off x="121930" y="3428763"/>
            <a:ext cx="4218725" cy="77437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sz="1400" b="1" dirty="0" smtClean="0">
                <a:latin typeface="Kristen ITC" panose="03050502040202030202" pitchFamily="66" charset="0"/>
              </a:rPr>
              <a:t>Louis XIII et le cardinal Richelieu</a:t>
            </a:r>
          </a:p>
          <a:p>
            <a:pPr algn="ctr"/>
            <a:r>
              <a:rPr lang="fr-FR" sz="1400" dirty="0" smtClean="0">
                <a:latin typeface="Kristen ITC" panose="03050502040202030202" pitchFamily="66" charset="0"/>
              </a:rPr>
              <a:t>(né le 9 septembre 1585 à Paris, il est mort le 4 décembre 1642 dans cette même ville)</a:t>
            </a:r>
            <a:endParaRPr lang="fr-FR" sz="1400" dirty="0">
              <a:latin typeface="Kristen ITC" panose="03050502040202030202" pitchFamily="66" charset="0"/>
            </a:endParaRPr>
          </a:p>
        </p:txBody>
      </p:sp>
    </p:spTree>
    <p:extLst>
      <p:ext uri="{BB962C8B-B14F-4D97-AF65-F5344CB8AC3E}">
        <p14:creationId xmlns:p14="http://schemas.microsoft.com/office/powerpoint/2010/main" val="13137651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53609">
            <a:off x="228596" y="3322654"/>
            <a:ext cx="2831592" cy="347472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89454" y="96663"/>
            <a:ext cx="4202546" cy="4963351"/>
          </a:xfrm>
          <a:prstGeom prst="rect">
            <a:avLst/>
          </a:prstGeom>
        </p:spPr>
      </p:pic>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3288786" cy="3733038"/>
          </a:xfrm>
          <a:prstGeom prst="rect">
            <a:avLst/>
          </a:prstGeom>
        </p:spPr>
      </p:pic>
      <p:pic>
        <p:nvPicPr>
          <p:cNvPr id="6" name="Imag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85528" y="1394692"/>
            <a:ext cx="4716950" cy="2800016"/>
          </a:xfrm>
          <a:prstGeom prst="rect">
            <a:avLst/>
          </a:prstGeom>
        </p:spPr>
      </p:pic>
      <p:pic>
        <p:nvPicPr>
          <p:cNvPr id="7" name="Imag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7243" y="4822536"/>
            <a:ext cx="3634757" cy="2035464"/>
          </a:xfrm>
          <a:prstGeom prst="rect">
            <a:avLst/>
          </a:prstGeom>
        </p:spPr>
      </p:pic>
      <p:pic>
        <p:nvPicPr>
          <p:cNvPr id="8" name="Imag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84483" y="4194708"/>
            <a:ext cx="4384585" cy="2663292"/>
          </a:xfrm>
          <a:prstGeom prst="rect">
            <a:avLst/>
          </a:prstGeom>
        </p:spPr>
      </p:pic>
      <p:sp>
        <p:nvSpPr>
          <p:cNvPr id="9" name="Rectangle 8"/>
          <p:cNvSpPr/>
          <p:nvPr/>
        </p:nvSpPr>
        <p:spPr>
          <a:xfrm>
            <a:off x="2530764" y="230910"/>
            <a:ext cx="6026479" cy="116378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b="1" dirty="0" smtClean="0">
                <a:latin typeface="Kristen ITC" panose="03050502040202030202" pitchFamily="66" charset="0"/>
              </a:rPr>
              <a:t>Anne d'Autriche (1601-1666)</a:t>
            </a:r>
          </a:p>
          <a:p>
            <a:pPr algn="ctr"/>
            <a:r>
              <a:rPr lang="fr-FR" b="1" dirty="0" smtClean="0">
                <a:latin typeface="Kristen ITC" panose="03050502040202030202" pitchFamily="66" charset="0"/>
              </a:rPr>
              <a:t>Fille du roi Philippe III d'Espagne, Anne d'Autriche devient reine de France en épousant Louis XIII en 1615.</a:t>
            </a:r>
            <a:r>
              <a:rPr lang="fr-FR" dirty="0" smtClean="0">
                <a:latin typeface="Kristen ITC" panose="03050502040202030202" pitchFamily="66" charset="0"/>
              </a:rPr>
              <a:t> </a:t>
            </a:r>
            <a:r>
              <a:rPr lang="fr-FR" b="1" dirty="0" smtClean="0">
                <a:latin typeface="Kristen ITC" panose="03050502040202030202" pitchFamily="66" charset="0"/>
              </a:rPr>
              <a:t>Elle sera la mère du futur Roi Soleil, Louis XIV</a:t>
            </a:r>
            <a:endParaRPr lang="fr-FR" dirty="0">
              <a:latin typeface="Kristen ITC" panose="03050502040202030202" pitchFamily="66" charset="0"/>
            </a:endParaRPr>
          </a:p>
        </p:txBody>
      </p:sp>
      <p:sp>
        <p:nvSpPr>
          <p:cNvPr id="10" name="Rectangle 9"/>
          <p:cNvSpPr/>
          <p:nvPr/>
        </p:nvSpPr>
        <p:spPr>
          <a:xfrm>
            <a:off x="6933680" y="5427763"/>
            <a:ext cx="1366982" cy="143023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sz="1400" dirty="0" smtClean="0">
                <a:latin typeface="Kristen ITC" panose="03050502040202030202" pitchFamily="66" charset="0"/>
              </a:rPr>
              <a:t>Philippe d’</a:t>
            </a:r>
            <a:r>
              <a:rPr lang="fr-FR" sz="1400" dirty="0" err="1" smtClean="0">
                <a:latin typeface="Kristen ITC" panose="03050502040202030202" pitchFamily="66" charset="0"/>
              </a:rPr>
              <a:t>Orlèan</a:t>
            </a:r>
            <a:r>
              <a:rPr lang="fr-FR" sz="1400" dirty="0" smtClean="0">
                <a:latin typeface="Kristen ITC" panose="03050502040202030202" pitchFamily="66" charset="0"/>
              </a:rPr>
              <a:t>, frère du futur Roi, dit « Monsieur »</a:t>
            </a:r>
          </a:p>
          <a:p>
            <a:pPr algn="ctr"/>
            <a:r>
              <a:rPr lang="fr-FR" sz="1400" dirty="0" smtClean="0">
                <a:latin typeface="Kristen ITC" panose="03050502040202030202" pitchFamily="66" charset="0"/>
              </a:rPr>
              <a:t>1640-1701</a:t>
            </a:r>
            <a:endParaRPr lang="fr-FR" sz="1400" dirty="0">
              <a:latin typeface="Kristen ITC" panose="03050502040202030202" pitchFamily="66" charset="0"/>
            </a:endParaRPr>
          </a:p>
        </p:txBody>
      </p:sp>
      <p:sp>
        <p:nvSpPr>
          <p:cNvPr id="11" name="Rectangle 10"/>
          <p:cNvSpPr/>
          <p:nvPr/>
        </p:nvSpPr>
        <p:spPr>
          <a:xfrm>
            <a:off x="3288784" y="4595091"/>
            <a:ext cx="1366982" cy="83267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sz="1400" dirty="0" smtClean="0">
                <a:latin typeface="Kristen ITC" panose="03050502040202030202" pitchFamily="66" charset="0"/>
              </a:rPr>
              <a:t>Louis futur XIV</a:t>
            </a:r>
          </a:p>
          <a:p>
            <a:pPr algn="ctr"/>
            <a:r>
              <a:rPr lang="fr-FR" sz="1400" dirty="0" smtClean="0">
                <a:latin typeface="Kristen ITC" panose="03050502040202030202" pitchFamily="66" charset="0"/>
              </a:rPr>
              <a:t>1638-1715</a:t>
            </a:r>
            <a:endParaRPr lang="fr-FR" sz="1400" dirty="0">
              <a:latin typeface="Kristen ITC" panose="03050502040202030202" pitchFamily="66" charset="0"/>
            </a:endParaRPr>
          </a:p>
        </p:txBody>
      </p:sp>
    </p:spTree>
    <p:extLst>
      <p:ext uri="{BB962C8B-B14F-4D97-AF65-F5344CB8AC3E}">
        <p14:creationId xmlns:p14="http://schemas.microsoft.com/office/powerpoint/2010/main" val="30549958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8745" y="57149"/>
            <a:ext cx="4490782" cy="3016197"/>
          </a:xfrm>
          <a:prstGeom prst="rect">
            <a:avLst/>
          </a:prstGeom>
        </p:spPr>
      </p:pic>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9527" y="0"/>
            <a:ext cx="2133600" cy="2857500"/>
          </a:xfrm>
          <a:prstGeom prst="rect">
            <a:avLst/>
          </a:prstGeom>
        </p:spPr>
      </p:pic>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857500"/>
            <a:ext cx="3027804" cy="3895065"/>
          </a:xfrm>
          <a:prstGeom prst="rect">
            <a:avLst/>
          </a:prstGeom>
        </p:spPr>
      </p:pic>
      <p:pic>
        <p:nvPicPr>
          <p:cNvPr id="6" name="Imag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933"/>
            <a:ext cx="2095975" cy="2610442"/>
          </a:xfrm>
          <a:prstGeom prst="rect">
            <a:avLst/>
          </a:prstGeom>
        </p:spPr>
      </p:pic>
      <p:pic>
        <p:nvPicPr>
          <p:cNvPr id="2" name="Imag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93127" y="238125"/>
            <a:ext cx="1905000" cy="2381250"/>
          </a:xfrm>
          <a:prstGeom prst="rect">
            <a:avLst/>
          </a:prstGeom>
        </p:spPr>
      </p:pic>
      <p:pic>
        <p:nvPicPr>
          <p:cNvPr id="8" name="Imag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40790" y="2754746"/>
            <a:ext cx="2633250" cy="4091523"/>
          </a:xfrm>
          <a:prstGeom prst="rect">
            <a:avLst/>
          </a:prstGeom>
        </p:spPr>
      </p:pic>
      <p:pic>
        <p:nvPicPr>
          <p:cNvPr id="9" name="Imag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974040" y="2709140"/>
            <a:ext cx="3217960" cy="4091711"/>
          </a:xfrm>
          <a:prstGeom prst="rect">
            <a:avLst/>
          </a:prstGeom>
        </p:spPr>
      </p:pic>
      <p:sp>
        <p:nvSpPr>
          <p:cNvPr id="7" name="Rectangle 6"/>
          <p:cNvSpPr/>
          <p:nvPr/>
        </p:nvSpPr>
        <p:spPr>
          <a:xfrm>
            <a:off x="3299705" y="2956215"/>
            <a:ext cx="2844800" cy="390582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dirty="0">
                <a:latin typeface="Kristen ITC" panose="03050502040202030202" pitchFamily="66" charset="0"/>
              </a:rPr>
              <a:t>En 1638, après 23 ans de mariage, Anne d’Autriche met au monde </a:t>
            </a:r>
            <a:r>
              <a:rPr lang="fr-FR" dirty="0" smtClean="0">
                <a:latin typeface="Kristen ITC" panose="03050502040202030202" pitchFamily="66" charset="0"/>
              </a:rPr>
              <a:t>«l’enfant </a:t>
            </a:r>
            <a:r>
              <a:rPr lang="fr-FR" dirty="0">
                <a:latin typeface="Kristen ITC" panose="03050502040202030202" pitchFamily="66" charset="0"/>
              </a:rPr>
              <a:t>du </a:t>
            </a:r>
            <a:r>
              <a:rPr lang="fr-FR" dirty="0" smtClean="0">
                <a:latin typeface="Kristen ITC" panose="03050502040202030202" pitchFamily="66" charset="0"/>
              </a:rPr>
              <a:t>miracle», </a:t>
            </a:r>
            <a:r>
              <a:rPr lang="fr-FR" dirty="0">
                <a:latin typeface="Kristen ITC" panose="03050502040202030202" pitchFamily="66" charset="0"/>
              </a:rPr>
              <a:t>le futur Louis XIV. Entièrement dévouée à l’éducation de l’héritier du trône, elle se révèle aussi une mère extrêmement attentive et aimante. </a:t>
            </a:r>
            <a:r>
              <a:rPr lang="fr-FR" dirty="0" smtClean="0">
                <a:latin typeface="Kristen ITC" panose="03050502040202030202" pitchFamily="66" charset="0"/>
              </a:rPr>
              <a:t>Elle sera</a:t>
            </a:r>
          </a:p>
          <a:p>
            <a:pPr algn="ctr"/>
            <a:r>
              <a:rPr lang="fr-FR" i="1" dirty="0" smtClean="0">
                <a:latin typeface="Kristen ITC" panose="03050502040202030202" pitchFamily="66" charset="0"/>
              </a:rPr>
              <a:t>régente</a:t>
            </a:r>
            <a:r>
              <a:rPr lang="fr-FR" dirty="0" smtClean="0">
                <a:latin typeface="Kristen ITC" panose="03050502040202030202" pitchFamily="66" charset="0"/>
              </a:rPr>
              <a:t> </a:t>
            </a:r>
            <a:r>
              <a:rPr lang="fr-FR" dirty="0">
                <a:latin typeface="Kristen ITC" panose="03050502040202030202" pitchFamily="66" charset="0"/>
              </a:rPr>
              <a:t>du royaume de France de 1643 à 1651</a:t>
            </a:r>
          </a:p>
        </p:txBody>
      </p:sp>
      <p:sp>
        <p:nvSpPr>
          <p:cNvPr id="10" name="Rectangle 9"/>
          <p:cNvSpPr/>
          <p:nvPr/>
        </p:nvSpPr>
        <p:spPr>
          <a:xfrm>
            <a:off x="4814547" y="57149"/>
            <a:ext cx="1685612" cy="60844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sz="1200" dirty="0" smtClean="0">
                <a:latin typeface="Kristen ITC" panose="03050502040202030202" pitchFamily="66" charset="0"/>
              </a:rPr>
              <a:t>Louis dit Dieudonné</a:t>
            </a:r>
          </a:p>
          <a:p>
            <a:pPr algn="ctr"/>
            <a:r>
              <a:rPr lang="fr-FR" sz="1200" dirty="0" smtClean="0">
                <a:latin typeface="Kristen ITC" panose="03050502040202030202" pitchFamily="66" charset="0"/>
              </a:rPr>
              <a:t>Futur Louis XIV</a:t>
            </a:r>
            <a:endParaRPr lang="fr-FR" sz="1200" dirty="0">
              <a:latin typeface="Kristen ITC" panose="03050502040202030202" pitchFamily="66" charset="0"/>
            </a:endParaRPr>
          </a:p>
        </p:txBody>
      </p:sp>
      <p:sp>
        <p:nvSpPr>
          <p:cNvPr id="11" name="Rectangle 10"/>
          <p:cNvSpPr/>
          <p:nvPr/>
        </p:nvSpPr>
        <p:spPr>
          <a:xfrm>
            <a:off x="10594109" y="665595"/>
            <a:ext cx="1533236" cy="103389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sz="1200" dirty="0" smtClean="0">
                <a:latin typeface="Kristen ITC" panose="03050502040202030202" pitchFamily="66" charset="0"/>
              </a:rPr>
              <a:t>Cardinal Mazarin</a:t>
            </a:r>
          </a:p>
          <a:p>
            <a:pPr algn="ctr"/>
            <a:r>
              <a:rPr lang="fr-FR" sz="1200" dirty="0">
                <a:latin typeface="Kristen ITC" panose="03050502040202030202" pitchFamily="66" charset="0"/>
              </a:rPr>
              <a:t>(</a:t>
            </a:r>
            <a:r>
              <a:rPr lang="fr-FR" sz="1200" dirty="0" smtClean="0">
                <a:latin typeface="Kristen ITC" panose="03050502040202030202" pitchFamily="66" charset="0"/>
              </a:rPr>
              <a:t>1602 -1661), </a:t>
            </a:r>
            <a:r>
              <a:rPr lang="fr-FR" sz="1200" dirty="0" err="1" smtClean="0">
                <a:latin typeface="Kristen ITC" panose="03050502040202030202" pitchFamily="66" charset="0"/>
              </a:rPr>
              <a:t>suucède</a:t>
            </a:r>
            <a:r>
              <a:rPr lang="fr-FR" sz="1200" dirty="0" smtClean="0">
                <a:latin typeface="Kristen ITC" panose="03050502040202030202" pitchFamily="66" charset="0"/>
              </a:rPr>
              <a:t> à Richelieu après sa mort.</a:t>
            </a:r>
            <a:endParaRPr lang="fr-FR" sz="1200" dirty="0">
              <a:latin typeface="Kristen ITC" panose="03050502040202030202" pitchFamily="66" charset="0"/>
            </a:endParaRPr>
          </a:p>
        </p:txBody>
      </p:sp>
      <p:pic>
        <p:nvPicPr>
          <p:cNvPr id="12" name="Imag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71668" y="1789256"/>
            <a:ext cx="1902821" cy="1112418"/>
          </a:xfrm>
          <a:prstGeom prst="rect">
            <a:avLst/>
          </a:prstGeom>
        </p:spPr>
      </p:pic>
    </p:spTree>
    <p:extLst>
      <p:ext uri="{BB962C8B-B14F-4D97-AF65-F5344CB8AC3E}">
        <p14:creationId xmlns:p14="http://schemas.microsoft.com/office/powerpoint/2010/main" val="9440127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7225" y="0"/>
            <a:ext cx="1981200" cy="2305050"/>
          </a:xfrm>
          <a:prstGeom prst="rect">
            <a:avLst/>
          </a:prstGeom>
        </p:spPr>
      </p:pic>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0"/>
            <a:ext cx="4572000" cy="6858000"/>
          </a:xfrm>
          <a:prstGeom prst="rect">
            <a:avLst/>
          </a:prstGeom>
        </p:spPr>
      </p:pic>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3200" y="3802519"/>
            <a:ext cx="4587809" cy="3055481"/>
          </a:xfrm>
          <a:prstGeom prst="rect">
            <a:avLst/>
          </a:prstGeom>
        </p:spPr>
      </p:pic>
      <p:pic>
        <p:nvPicPr>
          <p:cNvPr id="5" name="Imag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42450" y="0"/>
            <a:ext cx="2749550" cy="4191000"/>
          </a:xfrm>
          <a:prstGeom prst="rect">
            <a:avLst/>
          </a:prstGeom>
        </p:spPr>
      </p:pic>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814" y="4775200"/>
            <a:ext cx="3123590" cy="2082800"/>
          </a:xfrm>
          <a:prstGeom prst="rect">
            <a:avLst/>
          </a:prstGeom>
        </p:spPr>
      </p:pic>
      <p:pic>
        <p:nvPicPr>
          <p:cNvPr id="9" name="Imag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725" y="167119"/>
            <a:ext cx="1809750" cy="2533650"/>
          </a:xfrm>
          <a:prstGeom prst="rect">
            <a:avLst/>
          </a:prstGeom>
        </p:spPr>
      </p:pic>
      <p:sp>
        <p:nvSpPr>
          <p:cNvPr id="10" name="Rectangle 9"/>
          <p:cNvSpPr/>
          <p:nvPr/>
        </p:nvSpPr>
        <p:spPr>
          <a:xfrm>
            <a:off x="0" y="2700768"/>
            <a:ext cx="2770909" cy="20744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sz="1400" dirty="0">
                <a:latin typeface="Kristen ITC" panose="03050502040202030202" pitchFamily="66" charset="0"/>
              </a:rPr>
              <a:t>Louis XIV (1638-1715), dit le « Roi-Soleil », détient le record du plus long règne : 72 ans. Durant sa minorité, la régence est confiée à sa mère, Anne d’Autriche, qui gouverne avec le cardinal Mazarin. </a:t>
            </a:r>
          </a:p>
        </p:txBody>
      </p:sp>
      <p:sp>
        <p:nvSpPr>
          <p:cNvPr id="11" name="Rectangle 10"/>
          <p:cNvSpPr/>
          <p:nvPr/>
        </p:nvSpPr>
        <p:spPr>
          <a:xfrm>
            <a:off x="6553200" y="2535760"/>
            <a:ext cx="2889250" cy="103604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sz="1400" dirty="0" smtClean="0">
                <a:latin typeface="Kristen ITC" panose="03050502040202030202" pitchFamily="66" charset="0"/>
              </a:rPr>
              <a:t>En 1661 à 23 ans, Louis </a:t>
            </a:r>
            <a:r>
              <a:rPr lang="fr-FR" sz="1400" dirty="0">
                <a:latin typeface="Kristen ITC" panose="03050502040202030202" pitchFamily="66" charset="0"/>
              </a:rPr>
              <a:t>XIV prend seul les rênes du pouvoir et met en place une monarchie absolue.</a:t>
            </a:r>
          </a:p>
        </p:txBody>
      </p:sp>
    </p:spTree>
    <p:extLst>
      <p:ext uri="{BB962C8B-B14F-4D97-AF65-F5344CB8AC3E}">
        <p14:creationId xmlns:p14="http://schemas.microsoft.com/office/powerpoint/2010/main" val="7684940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63331" y="2509967"/>
            <a:ext cx="3769975" cy="4378036"/>
          </a:xfrm>
          <a:prstGeom prst="ellipse">
            <a:avLst/>
          </a:prstGeom>
          <a:ln>
            <a:noFill/>
          </a:ln>
          <a:effectLst>
            <a:softEdge rad="112500"/>
          </a:effectLst>
        </p:spPr>
      </p:pic>
      <p:pic>
        <p:nvPicPr>
          <p:cNvPr id="12" name="Imag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0341" y="0"/>
            <a:ext cx="4788147" cy="3475936"/>
          </a:xfrm>
          <a:prstGeom prst="rect">
            <a:avLst/>
          </a:prstGeom>
        </p:spPr>
      </p:pic>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420341" cy="2736273"/>
          </a:xfrm>
          <a:prstGeom prst="rect">
            <a:avLst/>
          </a:prstGeom>
        </p:spPr>
      </p:pic>
      <p:pic>
        <p:nvPicPr>
          <p:cNvPr id="6" name="Imag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736273"/>
            <a:ext cx="3103418" cy="4151730"/>
          </a:xfrm>
          <a:prstGeom prst="rect">
            <a:avLst/>
          </a:prstGeom>
        </p:spPr>
      </p:pic>
      <p:sp>
        <p:nvSpPr>
          <p:cNvPr id="10" name="Rectangle 9"/>
          <p:cNvSpPr/>
          <p:nvPr/>
        </p:nvSpPr>
        <p:spPr>
          <a:xfrm>
            <a:off x="6725879" y="3158829"/>
            <a:ext cx="1625600" cy="165330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dirty="0" smtClean="0">
                <a:latin typeface="Kristen ITC" panose="03050502040202030202" pitchFamily="66" charset="0"/>
              </a:rPr>
              <a:t>Un roi qui sait se mettre en scène tout au long de sa vie…</a:t>
            </a:r>
            <a:endParaRPr lang="fr-FR" dirty="0">
              <a:latin typeface="Kristen ITC" panose="03050502040202030202" pitchFamily="66" charset="0"/>
            </a:endParaRPr>
          </a:p>
        </p:txBody>
      </p:sp>
      <p:pic>
        <p:nvPicPr>
          <p:cNvPr id="11" name="Imag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94469" y="1417782"/>
            <a:ext cx="3697531" cy="5440218"/>
          </a:xfrm>
          <a:prstGeom prst="rect">
            <a:avLst/>
          </a:prstGeom>
        </p:spPr>
      </p:pic>
    </p:spTree>
    <p:extLst>
      <p:ext uri="{BB962C8B-B14F-4D97-AF65-F5344CB8AC3E}">
        <p14:creationId xmlns:p14="http://schemas.microsoft.com/office/powerpoint/2010/main" val="28886517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35482" y="0"/>
            <a:ext cx="2755534" cy="4133301"/>
          </a:xfrm>
          <a:prstGeom prst="rect">
            <a:avLst/>
          </a:prstGeom>
        </p:spPr>
      </p:pic>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9877" y="0"/>
            <a:ext cx="3805171" cy="4189779"/>
          </a:xfrm>
          <a:prstGeom prst="rect">
            <a:avLst/>
          </a:prstGeom>
        </p:spPr>
      </p:pic>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2019877" cy="2723774"/>
          </a:xfrm>
          <a:prstGeom prst="rect">
            <a:avLst/>
          </a:prstGeom>
        </p:spPr>
      </p:pic>
      <p:pic>
        <p:nvPicPr>
          <p:cNvPr id="8" name="Imag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45133" y="3881372"/>
            <a:ext cx="5291351" cy="2976628"/>
          </a:xfrm>
          <a:prstGeom prst="rect">
            <a:avLst/>
          </a:prstGeom>
        </p:spPr>
      </p:pic>
      <p:pic>
        <p:nvPicPr>
          <p:cNvPr id="9" name="Imag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666836"/>
            <a:ext cx="2645133" cy="3191164"/>
          </a:xfrm>
          <a:prstGeom prst="rect">
            <a:avLst/>
          </a:prstGeom>
        </p:spPr>
      </p:pic>
      <p:pic>
        <p:nvPicPr>
          <p:cNvPr id="12" name="Imag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91016" y="2590800"/>
            <a:ext cx="3300984" cy="4267200"/>
          </a:xfrm>
          <a:prstGeom prst="rect">
            <a:avLst/>
          </a:prstGeom>
        </p:spPr>
      </p:pic>
    </p:spTree>
    <p:extLst>
      <p:ext uri="{BB962C8B-B14F-4D97-AF65-F5344CB8AC3E}">
        <p14:creationId xmlns:p14="http://schemas.microsoft.com/office/powerpoint/2010/main" val="22961160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65255" y="0"/>
            <a:ext cx="4826745" cy="6858000"/>
          </a:xfrm>
          <a:prstGeom prst="rect">
            <a:avLst/>
          </a:prstGeo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78570" cy="4622645"/>
          </a:xfrm>
          <a:prstGeom prst="rect">
            <a:avLst/>
          </a:prstGeom>
        </p:spPr>
      </p:pic>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4007" y="3709970"/>
            <a:ext cx="5381248" cy="3148030"/>
          </a:xfrm>
          <a:prstGeom prst="rect">
            <a:avLst/>
          </a:prstGeom>
        </p:spPr>
      </p:pic>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6572" y="0"/>
            <a:ext cx="2692468" cy="3741738"/>
          </a:xfrm>
          <a:prstGeom prst="rect">
            <a:avLst/>
          </a:prstGeom>
        </p:spPr>
      </p:pic>
    </p:spTree>
    <p:extLst>
      <p:ext uri="{BB962C8B-B14F-4D97-AF65-F5344CB8AC3E}">
        <p14:creationId xmlns:p14="http://schemas.microsoft.com/office/powerpoint/2010/main" val="3091478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095500" cy="2952750"/>
          </a:xfrm>
          <a:prstGeom prst="rect">
            <a:avLst/>
          </a:prstGeom>
        </p:spPr>
      </p:pic>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5500" y="0"/>
            <a:ext cx="5592105" cy="3774671"/>
          </a:xfrm>
          <a:prstGeom prst="rect">
            <a:avLst/>
          </a:prstGeom>
        </p:spPr>
      </p:pic>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3945" y="0"/>
            <a:ext cx="3810000" cy="4762500"/>
          </a:xfrm>
          <a:prstGeom prst="rect">
            <a:avLst/>
          </a:prstGeom>
        </p:spPr>
      </p:pic>
      <p:pic>
        <p:nvPicPr>
          <p:cNvPr id="5" name="Imag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90" y="2857500"/>
            <a:ext cx="3228975" cy="4000500"/>
          </a:xfrm>
          <a:prstGeom prst="rect">
            <a:avLst/>
          </a:prstGeom>
        </p:spPr>
      </p:pic>
      <p:sp>
        <p:nvSpPr>
          <p:cNvPr id="6" name="Rectangle 5"/>
          <p:cNvSpPr/>
          <p:nvPr/>
        </p:nvSpPr>
        <p:spPr>
          <a:xfrm>
            <a:off x="3244505" y="4282671"/>
            <a:ext cx="4572000" cy="223820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dirty="0" smtClean="0">
                <a:latin typeface="Kristen ITC" panose="03050502040202030202" pitchFamily="66" charset="0"/>
              </a:rPr>
              <a:t>Marie-Thérèse d’Autriche, Reine de France, 1</a:t>
            </a:r>
            <a:r>
              <a:rPr lang="fr-FR" baseline="30000" dirty="0" smtClean="0">
                <a:latin typeface="Kristen ITC" panose="03050502040202030202" pitchFamily="66" charset="0"/>
              </a:rPr>
              <a:t>ère</a:t>
            </a:r>
            <a:r>
              <a:rPr lang="fr-FR" dirty="0" smtClean="0">
                <a:latin typeface="Kristen ITC" panose="03050502040202030202" pitchFamily="66" charset="0"/>
              </a:rPr>
              <a:t> épouse de Louis XIV</a:t>
            </a:r>
          </a:p>
          <a:p>
            <a:pPr algn="ctr"/>
            <a:r>
              <a:rPr lang="fr-FR" dirty="0">
                <a:latin typeface="Kristen ITC" panose="03050502040202030202" pitchFamily="66" charset="0"/>
              </a:rPr>
              <a:t>(1638-1683</a:t>
            </a:r>
            <a:r>
              <a:rPr lang="fr-FR" dirty="0" smtClean="0">
                <a:latin typeface="Kristen ITC" panose="03050502040202030202" pitchFamily="66" charset="0"/>
              </a:rPr>
              <a:t>)</a:t>
            </a:r>
          </a:p>
          <a:p>
            <a:pPr algn="ctr"/>
            <a:r>
              <a:rPr lang="fr-FR" dirty="0" smtClean="0">
                <a:latin typeface="Kristen ITC" panose="03050502040202030202" pitchFamily="66" charset="0"/>
              </a:rPr>
              <a:t>Femme </a:t>
            </a:r>
            <a:r>
              <a:rPr lang="fr-FR" dirty="0">
                <a:latin typeface="Kristen ITC" panose="03050502040202030202" pitchFamily="66" charset="0"/>
              </a:rPr>
              <a:t>d'un seul homme, dont elle fut éperdument amoureuse, et mère de 16 enfants (dix seulement survécurent), dont elle surveilla attentivement </a:t>
            </a:r>
            <a:r>
              <a:rPr lang="fr-FR" dirty="0" smtClean="0">
                <a:latin typeface="Kristen ITC" panose="03050502040202030202" pitchFamily="66" charset="0"/>
              </a:rPr>
              <a:t>l'éducation</a:t>
            </a:r>
            <a:endParaRPr lang="fr-FR" dirty="0">
              <a:latin typeface="Kristen ITC" panose="03050502040202030202" pitchFamily="66" charset="0"/>
            </a:endParaRPr>
          </a:p>
        </p:txBody>
      </p:sp>
    </p:spTree>
    <p:extLst>
      <p:ext uri="{BB962C8B-B14F-4D97-AF65-F5344CB8AC3E}">
        <p14:creationId xmlns:p14="http://schemas.microsoft.com/office/powerpoint/2010/main" val="35746170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228975" cy="4000500"/>
          </a:xfrm>
          <a:prstGeom prst="rect">
            <a:avLst/>
          </a:prstGeom>
        </p:spPr>
      </p:pic>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0051" y="1885950"/>
            <a:ext cx="5715000" cy="4972050"/>
          </a:xfrm>
          <a:prstGeom prst="rect">
            <a:avLst/>
          </a:prstGeom>
        </p:spPr>
      </p:pic>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98409" y="339483"/>
            <a:ext cx="2416271" cy="3661017"/>
          </a:xfrm>
          <a:prstGeom prst="rect">
            <a:avLst/>
          </a:prstGeom>
        </p:spPr>
      </p:pic>
      <p:sp>
        <p:nvSpPr>
          <p:cNvPr id="5" name="Rectangle 4"/>
          <p:cNvSpPr/>
          <p:nvPr/>
        </p:nvSpPr>
        <p:spPr>
          <a:xfrm>
            <a:off x="3454110" y="0"/>
            <a:ext cx="5646882" cy="258618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dirty="0">
              <a:latin typeface="Kristen ITC" panose="03050502040202030202" pitchFamily="66" charset="0"/>
            </a:endParaRPr>
          </a:p>
          <a:p>
            <a:pPr algn="ctr"/>
            <a:r>
              <a:rPr lang="fr-FR" sz="1400" dirty="0">
                <a:latin typeface="Kristen ITC" panose="03050502040202030202" pitchFamily="66" charset="0"/>
              </a:rPr>
              <a:t>Une favorite </a:t>
            </a:r>
            <a:r>
              <a:rPr lang="fr-FR" sz="1400" dirty="0" smtClean="0">
                <a:latin typeface="Kristen ITC" panose="03050502040202030202" pitchFamily="66" charset="0"/>
              </a:rPr>
              <a:t>influente (1640-1707)</a:t>
            </a:r>
            <a:endParaRPr lang="fr-FR" sz="1400" dirty="0">
              <a:latin typeface="Kristen ITC" panose="03050502040202030202" pitchFamily="66" charset="0"/>
            </a:endParaRPr>
          </a:p>
          <a:p>
            <a:pPr algn="ctr"/>
            <a:endParaRPr lang="fr-FR" sz="1400" dirty="0">
              <a:latin typeface="Kristen ITC" panose="03050502040202030202" pitchFamily="66" charset="0"/>
            </a:endParaRPr>
          </a:p>
          <a:p>
            <a:pPr algn="ctr"/>
            <a:r>
              <a:rPr lang="fr-FR" sz="1400" dirty="0">
                <a:latin typeface="Kristen ITC" panose="03050502040202030202" pitchFamily="66" charset="0"/>
              </a:rPr>
              <a:t>Maîtresse de Louis XIV en 1667, la marquise de Montespan est arrivée à la Cour grâce à Anne d’Autriche. Cette femme à la beauté éblouissante et redoutée des courtisans, grâce au célèbre « esprit Mortemart » qui caractérise sa famille, jouit d’une grande influence sur la vie de la Cour. Passionnée par les arts et protégée par le roi, elle occupe un appartement proche du sien avant d’être évincée vers 1680 par Madame de Maintenon et de quitter définitivement Versailles en 1691.</a:t>
            </a:r>
          </a:p>
        </p:txBody>
      </p:sp>
    </p:spTree>
    <p:extLst>
      <p:ext uri="{BB962C8B-B14F-4D97-AF65-F5344CB8AC3E}">
        <p14:creationId xmlns:p14="http://schemas.microsoft.com/office/powerpoint/2010/main" val="12459100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4819" y="73892"/>
            <a:ext cx="6697181" cy="4211782"/>
          </a:xfrm>
          <a:prstGeom prst="rect">
            <a:avLst/>
          </a:prstGeom>
        </p:spPr>
      </p:pic>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984500" cy="3797300"/>
          </a:xfrm>
          <a:prstGeom prst="rect">
            <a:avLst/>
          </a:prstGeom>
        </p:spPr>
      </p:pic>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165" y="3954317"/>
            <a:ext cx="2242537" cy="2903683"/>
          </a:xfrm>
          <a:prstGeom prst="rect">
            <a:avLst/>
          </a:prstGeom>
        </p:spPr>
      </p:pic>
      <p:sp>
        <p:nvSpPr>
          <p:cNvPr id="5" name="Rectangle 4"/>
          <p:cNvSpPr/>
          <p:nvPr/>
        </p:nvSpPr>
        <p:spPr>
          <a:xfrm>
            <a:off x="3326245" y="4163867"/>
            <a:ext cx="8727209" cy="248458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dirty="0">
              <a:latin typeface="Kristen ITC" panose="03050502040202030202" pitchFamily="66" charset="0"/>
            </a:endParaRPr>
          </a:p>
          <a:p>
            <a:pPr algn="ctr"/>
            <a:r>
              <a:rPr lang="fr-FR" dirty="0">
                <a:latin typeface="Kristen ITC" panose="03050502040202030202" pitchFamily="66" charset="0"/>
              </a:rPr>
              <a:t>L’épouse secrète de Louis XIV</a:t>
            </a:r>
          </a:p>
          <a:p>
            <a:pPr algn="ctr"/>
            <a:r>
              <a:rPr lang="fr-FR" dirty="0" smtClean="0">
                <a:latin typeface="Kristen ITC" panose="03050502040202030202" pitchFamily="66" charset="0"/>
              </a:rPr>
              <a:t>1635-1719</a:t>
            </a:r>
            <a:endParaRPr lang="fr-FR" dirty="0">
              <a:latin typeface="Kristen ITC" panose="03050502040202030202" pitchFamily="66" charset="0"/>
            </a:endParaRPr>
          </a:p>
          <a:p>
            <a:pPr algn="ctr"/>
            <a:r>
              <a:rPr lang="fr-FR" dirty="0">
                <a:latin typeface="Kristen ITC" panose="03050502040202030202" pitchFamily="66" charset="0"/>
              </a:rPr>
              <a:t>Dernière grande figure féminine du règne de Louis XIV, Madame de Maintenon, recommandée par Madame de Montespan, a d’abord assumé le rôle de gouvernante des enfants bâtards du souverain avant de devenir l’épouse secrète du roi. Elle assure l’éducation de leurs enfants, loin de la Cour. Mais Madame de Maintenon devance la favorite dans le cœur du roi et s’installe au château de Versailles où règnent désormais ordre et rigueur.</a:t>
            </a:r>
          </a:p>
        </p:txBody>
      </p:sp>
    </p:spTree>
    <p:extLst>
      <p:ext uri="{BB962C8B-B14F-4D97-AF65-F5344CB8AC3E}">
        <p14:creationId xmlns:p14="http://schemas.microsoft.com/office/powerpoint/2010/main" val="6595933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74182" y="3713018"/>
            <a:ext cx="4017818" cy="3144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Kristen ITC" panose="03050502040202030202" pitchFamily="66" charset="0"/>
              </a:rPr>
              <a:t>Louis XV, dit « le Bien-Aimé », né le 15 février 1710 à Versailles et mort le 10 mai 1774 dans la même ville, est un roi de France et de Navarre. Membre de la maison de Bourbon, il règne sur le royaume de France du 1ᵉʳ septembre 1715 à sa mort. Il est le seul roi de France à naître et mourir au château de Versailles.</a:t>
            </a:r>
          </a:p>
        </p:txBody>
      </p:sp>
      <p:sp>
        <p:nvSpPr>
          <p:cNvPr id="3" name="Rectangle 2"/>
          <p:cNvSpPr/>
          <p:nvPr/>
        </p:nvSpPr>
        <p:spPr>
          <a:xfrm>
            <a:off x="318655" y="115454"/>
            <a:ext cx="4017818" cy="23506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Kristen ITC" panose="03050502040202030202" pitchFamily="66" charset="0"/>
              </a:rPr>
              <a:t>Fils du duc de Bourgogne et de Marie-Adélaïde de Savoie, </a:t>
            </a:r>
            <a:r>
              <a:rPr lang="fr-FR" b="1" dirty="0">
                <a:latin typeface="Kristen ITC" panose="03050502040202030202" pitchFamily="66" charset="0"/>
              </a:rPr>
              <a:t>arrière-petit-fils de Louis XIV</a:t>
            </a:r>
            <a:r>
              <a:rPr lang="fr-FR" dirty="0">
                <a:latin typeface="Kristen ITC" panose="03050502040202030202" pitchFamily="66" charset="0"/>
              </a:rPr>
              <a:t>, Louis XV est dauphin à la mort de son père en 1712, puis roi à cinq ans, en 1715, à la mort de Louis XIV.</a:t>
            </a: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79068" y="140853"/>
            <a:ext cx="2855187" cy="3569855"/>
          </a:xfrm>
          <a:prstGeom prst="rect">
            <a:avLst/>
          </a:prstGeom>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654" y="2346036"/>
            <a:ext cx="3348181" cy="4535713"/>
          </a:xfrm>
          <a:prstGeom prst="rect">
            <a:avLst/>
          </a:prstGeom>
        </p:spPr>
      </p:pic>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8159" y="3994727"/>
            <a:ext cx="4556023" cy="2581564"/>
          </a:xfrm>
          <a:prstGeom prst="rect">
            <a:avLst/>
          </a:prstGeom>
        </p:spPr>
      </p:pic>
      <p:pic>
        <p:nvPicPr>
          <p:cNvPr id="9" name="Imag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74182" y="78508"/>
            <a:ext cx="3860800" cy="3696716"/>
          </a:xfrm>
          <a:prstGeom prst="rect">
            <a:avLst/>
          </a:prstGeom>
        </p:spPr>
      </p:pic>
    </p:spTree>
    <p:extLst>
      <p:ext uri="{BB962C8B-B14F-4D97-AF65-F5344CB8AC3E}">
        <p14:creationId xmlns:p14="http://schemas.microsoft.com/office/powerpoint/2010/main" val="27542869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84314" y="0"/>
            <a:ext cx="2907686" cy="3745345"/>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0723" y="0"/>
            <a:ext cx="5163207" cy="6858000"/>
          </a:xfrm>
          <a:prstGeom prst="rect">
            <a:avLst/>
          </a:prstGeom>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072" y="73891"/>
            <a:ext cx="3585882" cy="4267200"/>
          </a:xfrm>
          <a:prstGeom prst="rect">
            <a:avLst/>
          </a:prstGeom>
        </p:spPr>
      </p:pic>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55544" y="3888220"/>
            <a:ext cx="2752725" cy="2752725"/>
          </a:xfrm>
          <a:prstGeom prst="rect">
            <a:avLst/>
          </a:prstGeom>
        </p:spPr>
      </p:pic>
    </p:spTree>
    <p:extLst>
      <p:ext uri="{BB962C8B-B14F-4D97-AF65-F5344CB8AC3E}">
        <p14:creationId xmlns:p14="http://schemas.microsoft.com/office/powerpoint/2010/main" val="8175330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2400" y="0"/>
            <a:ext cx="9236364" cy="6151418"/>
          </a:xfrm>
          <a:prstGeom prst="rect">
            <a:avLst/>
          </a:prstGeom>
        </p:spPr>
      </p:pic>
      <p:sp>
        <p:nvSpPr>
          <p:cNvPr id="3" name="Rectangle 2"/>
          <p:cNvSpPr/>
          <p:nvPr/>
        </p:nvSpPr>
        <p:spPr>
          <a:xfrm>
            <a:off x="1865744" y="6151418"/>
            <a:ext cx="8534401" cy="4664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atin typeface="Kristen ITC" panose="03050502040202030202" pitchFamily="66" charset="0"/>
              </a:rPr>
              <a:t>En 1725, il épouse Marie Leszczynska et assure la descendance du trône.</a:t>
            </a:r>
            <a:endParaRPr lang="fr-FR" dirty="0">
              <a:latin typeface="Kristen ITC" panose="03050502040202030202" pitchFamily="66" charset="0"/>
            </a:endParaRPr>
          </a:p>
        </p:txBody>
      </p:sp>
    </p:spTree>
    <p:extLst>
      <p:ext uri="{BB962C8B-B14F-4D97-AF65-F5344CB8AC3E}">
        <p14:creationId xmlns:p14="http://schemas.microsoft.com/office/powerpoint/2010/main" val="31281624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Thème Offic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docProps/app.xml><?xml version="1.0" encoding="utf-8"?>
<Properties xmlns="http://schemas.openxmlformats.org/officeDocument/2006/extended-properties" xmlns:vt="http://schemas.openxmlformats.org/officeDocument/2006/docPropsVTypes">
  <Template>Office Theme</Template>
  <TotalTime>339</TotalTime>
  <Words>682</Words>
  <Application>Microsoft Office PowerPoint</Application>
  <PresentationFormat>Grand écran</PresentationFormat>
  <Paragraphs>62</Paragraphs>
  <Slides>21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21</vt:i4>
      </vt:variant>
    </vt:vector>
  </HeadingPairs>
  <TitlesOfParts>
    <vt:vector size="27" baseType="lpstr">
      <vt:lpstr>Arial</vt:lpstr>
      <vt:lpstr>Calibri</vt:lpstr>
      <vt:lpstr>Calibri Light</vt:lpstr>
      <vt:lpstr>Kristen ITC</vt:lpstr>
      <vt:lpstr>Wingdings</vt:lpstr>
      <vt:lpstr>Office Theme</vt:lpstr>
      <vt:lpstr>Henri IV</vt:lpstr>
      <vt:lpstr>Présentation PowerPoint</vt:lpstr>
      <vt:lpstr>Présentation PowerPoint</vt:lpstr>
      <vt:lpstr> Qu’observe t-on sur cette pièce de monnaie ? </vt:lpstr>
      <vt:lpstr>Présentation PowerPoint</vt:lpstr>
      <vt:lpstr>Soit « Louis XIII, roi de France et de Navarre par la grâce de Dieu ».      Louis XIII est un roi absolu   Louis XIII est donc un monarque absolu de droit divin.    </vt:lpstr>
      <vt:lpstr>Louis XIII  Louis XIII, dit « le Juste », fils d'Henri IV et de Marie de Médicis, né le 27 septembre 1601 au château de Fontainebleau et mort le 14 mai 1643 au château Neuf de Saint-Germain-en-Laye, est roi de France et de Navarre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Louis XIII</dc:title>
  <dc:creator>PtiteMuriel</dc:creator>
  <cp:lastModifiedBy>PtiteMuriel</cp:lastModifiedBy>
  <cp:revision>24</cp:revision>
  <dcterms:created xsi:type="dcterms:W3CDTF">2023-11-11T19:43:30Z</dcterms:created>
  <dcterms:modified xsi:type="dcterms:W3CDTF">2023-11-12T18:06:08Z</dcterms:modified>
</cp:coreProperties>
</file>