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25/10/2013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25/10/2013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25/10/2013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25/10/2013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25/10/2013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25/10/2013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25/10/2013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25/10/2013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25/10/2013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25/10/2013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25/10/2013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25/10/2013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9.wdp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1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microsoft.com/office/2007/relationships/hdphoto" Target="../media/hdphoto10.wdp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39.png"/><Relationship Id="rId4" Type="http://schemas.microsoft.com/office/2007/relationships/hdphoto" Target="../media/hdphoto13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6.wdp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7.png"/><Relationship Id="rId4" Type="http://schemas.microsoft.com/office/2007/relationships/hdphoto" Target="../media/hdphoto17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gif"/><Relationship Id="rId4" Type="http://schemas.microsoft.com/office/2007/relationships/hdphoto" Target="../media/hdphoto5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31640" y="116632"/>
            <a:ext cx="5760640" cy="1080120"/>
          </a:xfrm>
        </p:spPr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Baptême de Clovis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23528" y="4941168"/>
            <a:ext cx="8352928" cy="1752600"/>
          </a:xfrm>
        </p:spPr>
        <p:txBody>
          <a:bodyPr>
            <a:normAutofit fontScale="85000" lnSpcReduction="20000"/>
          </a:bodyPr>
          <a:lstStyle/>
          <a:p>
            <a:r>
              <a:rPr lang="fr-FR" sz="5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496</a:t>
            </a:r>
          </a:p>
          <a:p>
            <a:pPr algn="l"/>
            <a:r>
              <a:rPr lang="fr-FR" sz="33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Le </a:t>
            </a:r>
            <a:r>
              <a:rPr lang="fr-FR" sz="3300" b="1" dirty="0">
                <a:solidFill>
                  <a:schemeClr val="tx1"/>
                </a:solidFill>
                <a:latin typeface="Arial Narrow" panose="020B0606020202030204" pitchFamily="34" charset="0"/>
              </a:rPr>
              <a:t>roi franc Clovis devient chrétien. </a:t>
            </a:r>
            <a:r>
              <a:rPr lang="fr-FR" sz="33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Soutenu par </a:t>
            </a:r>
            <a:r>
              <a:rPr lang="fr-FR" sz="3300" b="1" dirty="0">
                <a:solidFill>
                  <a:schemeClr val="tx1"/>
                </a:solidFill>
                <a:latin typeface="Arial Narrow" panose="020B0606020202030204" pitchFamily="34" charset="0"/>
              </a:rPr>
              <a:t>les évêques et les chrétiens gallo-romains, </a:t>
            </a:r>
            <a:r>
              <a:rPr lang="fr-FR" sz="33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il conquiert </a:t>
            </a:r>
            <a:r>
              <a:rPr lang="fr-FR" sz="3300" b="1" dirty="0">
                <a:solidFill>
                  <a:schemeClr val="tx1"/>
                </a:solidFill>
                <a:latin typeface="Arial Narrow" panose="020B0606020202030204" pitchFamily="34" charset="0"/>
              </a:rPr>
              <a:t>l’ancienne Gaule.</a:t>
            </a:r>
            <a:endParaRPr lang="fr-FR" sz="33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980728"/>
            <a:ext cx="4730477" cy="3919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://www.euraldic.com/media/armes/Francisqu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429000"/>
            <a:ext cx="19145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77470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091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31840" y="260648"/>
            <a:ext cx="3456384" cy="922114"/>
          </a:xfrm>
        </p:spPr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Mahomet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4941168"/>
            <a:ext cx="8229600" cy="182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570 - 632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Mahomet est un prophète. </a:t>
            </a:r>
            <a:r>
              <a:rPr lang="fr-FR" sz="2800" dirty="0" smtClean="0">
                <a:latin typeface="Arial Narrow" panose="020B0606020202030204" pitchFamily="34" charset="0"/>
              </a:rPr>
              <a:t>Il</a:t>
            </a:r>
          </a:p>
          <a:p>
            <a:pPr marL="0" indent="0">
              <a:buNone/>
            </a:pPr>
            <a:r>
              <a:rPr lang="fr-FR" sz="2800" dirty="0" smtClean="0">
                <a:latin typeface="Arial Narrow" panose="020B0606020202030204" pitchFamily="34" charset="0"/>
              </a:rPr>
              <a:t> </a:t>
            </a:r>
            <a:r>
              <a:rPr lang="fr-FR" sz="2800" dirty="0">
                <a:latin typeface="Arial Narrow" panose="020B0606020202030204" pitchFamily="34" charset="0"/>
              </a:rPr>
              <a:t>porte la </a:t>
            </a:r>
            <a:r>
              <a:rPr lang="fr-FR" sz="2800" dirty="0" smtClean="0">
                <a:latin typeface="Arial Narrow" panose="020B0606020202030204" pitchFamily="34" charset="0"/>
              </a:rPr>
              <a:t>parole d’Allah </a:t>
            </a:r>
            <a:r>
              <a:rPr lang="fr-FR" sz="2800" dirty="0">
                <a:latin typeface="Arial Narrow" panose="020B0606020202030204" pitchFamily="34" charset="0"/>
              </a:rPr>
              <a:t>et fonde une nouvelle religion : l’Islam.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980728"/>
            <a:ext cx="6552728" cy="392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933056"/>
            <a:ext cx="4202157" cy="2220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93892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98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51720" y="332656"/>
            <a:ext cx="6347048" cy="922114"/>
          </a:xfrm>
        </p:spPr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Mosquée de Cordoue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5157192"/>
            <a:ext cx="8219256" cy="151216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17600" b="1" dirty="0" smtClean="0">
                <a:latin typeface="Arial Narrow" panose="020B0606020202030204" pitchFamily="34" charset="0"/>
              </a:rPr>
              <a:t>          714</a:t>
            </a:r>
            <a:endParaRPr lang="fr-FR" sz="59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fr-FR" sz="11200" dirty="0" smtClean="0">
                <a:latin typeface="Arial Narrow" panose="020B0606020202030204" pitchFamily="34" charset="0"/>
              </a:rPr>
              <a:t>Les </a:t>
            </a:r>
            <a:r>
              <a:rPr lang="fr-FR" sz="11200" dirty="0">
                <a:latin typeface="Arial Narrow" panose="020B0606020202030204" pitchFamily="34" charset="0"/>
              </a:rPr>
              <a:t>musulmans </a:t>
            </a:r>
            <a:r>
              <a:rPr lang="fr-FR" sz="11200" dirty="0" smtClean="0">
                <a:latin typeface="Arial Narrow" panose="020B0606020202030204" pitchFamily="34" charset="0"/>
              </a:rPr>
              <a:t>conquièrent  </a:t>
            </a:r>
            <a:r>
              <a:rPr lang="fr-FR" sz="11200" dirty="0">
                <a:latin typeface="Arial Narrow" panose="020B0606020202030204" pitchFamily="34" charset="0"/>
              </a:rPr>
              <a:t>l’Espagne et </a:t>
            </a:r>
            <a:r>
              <a:rPr lang="fr-FR" sz="11200" dirty="0" smtClean="0">
                <a:latin typeface="Arial Narrow" panose="020B0606020202030204" pitchFamily="34" charset="0"/>
              </a:rPr>
              <a:t>débutent la </a:t>
            </a:r>
            <a:r>
              <a:rPr lang="fr-FR" sz="11200" dirty="0">
                <a:latin typeface="Arial Narrow" panose="020B0606020202030204" pitchFamily="34" charset="0"/>
              </a:rPr>
              <a:t>construction d’une mosquée.</a:t>
            </a:r>
            <a:endParaRPr lang="fr-FR" sz="11200" dirty="0">
              <a:latin typeface="Arial Narrow" panose="020B0606020202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24744"/>
            <a:ext cx="6080476" cy="3804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3577680"/>
            <a:ext cx="5030959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9"/>
            <a:ext cx="864096" cy="104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058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Bataille de Poitiers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0461" y="5014769"/>
            <a:ext cx="8229600" cy="1828800"/>
          </a:xfrm>
        </p:spPr>
        <p:txBody>
          <a:bodyPr/>
          <a:lstStyle/>
          <a:p>
            <a:pPr marL="0" indent="0" algn="ctr">
              <a:buNone/>
            </a:pPr>
            <a:r>
              <a:rPr lang="fr-FR" sz="4400" b="1" dirty="0" smtClean="0">
                <a:latin typeface="Arial Narrow" panose="020B0606020202030204" pitchFamily="34" charset="0"/>
              </a:rPr>
              <a:t>732</a:t>
            </a:r>
          </a:p>
          <a:p>
            <a:pPr marL="0" indent="0" algn="ctr">
              <a:buNone/>
            </a:pPr>
            <a:r>
              <a:rPr lang="fr-FR" sz="2800" dirty="0" smtClean="0">
                <a:latin typeface="Arial Narrow" panose="020B0606020202030204" pitchFamily="34" charset="0"/>
              </a:rPr>
              <a:t>Les </a:t>
            </a:r>
            <a:r>
              <a:rPr lang="fr-FR" sz="2800" dirty="0">
                <a:latin typeface="Arial Narrow" panose="020B0606020202030204" pitchFamily="34" charset="0"/>
              </a:rPr>
              <a:t>musulmans envahissent le </a:t>
            </a:r>
            <a:r>
              <a:rPr lang="fr-FR" sz="2800" dirty="0" smtClean="0">
                <a:latin typeface="Arial Narrow" panose="020B0606020202030204" pitchFamily="34" charset="0"/>
              </a:rPr>
              <a:t>royaume franc</a:t>
            </a:r>
            <a:r>
              <a:rPr lang="fr-FR" sz="2800" dirty="0">
                <a:latin typeface="Arial Narrow" panose="020B0606020202030204" pitchFamily="34" charset="0"/>
              </a:rPr>
              <a:t>. Ils sont stoppés par Charles Martel.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77470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25047"/>
            <a:ext cx="5112568" cy="4026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10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27784" y="260648"/>
            <a:ext cx="4690864" cy="1143000"/>
          </a:xfrm>
        </p:spPr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Charlemagne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5157192"/>
            <a:ext cx="8229600" cy="158417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400" b="1" dirty="0" smtClean="0">
                <a:latin typeface="Arial Narrow" panose="020B0606020202030204" pitchFamily="34" charset="0"/>
              </a:rPr>
              <a:t>                 742 </a:t>
            </a:r>
            <a:r>
              <a:rPr lang="fr-FR" sz="4400" b="1" dirty="0">
                <a:latin typeface="Arial Narrow" panose="020B0606020202030204" pitchFamily="34" charset="0"/>
              </a:rPr>
              <a:t>- 814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Charlemagne conquiert un empire </a:t>
            </a:r>
            <a:r>
              <a:rPr lang="fr-FR" sz="2800" dirty="0" smtClean="0">
                <a:latin typeface="Arial Narrow" panose="020B0606020202030204" pitchFamily="34" charset="0"/>
              </a:rPr>
              <a:t>qu’il organise </a:t>
            </a:r>
            <a:r>
              <a:rPr lang="fr-FR" sz="2800" dirty="0">
                <a:latin typeface="Arial Narrow" panose="020B0606020202030204" pitchFamily="34" charset="0"/>
              </a:rPr>
              <a:t>en 200 comtés. Il aide l’Eglise </a:t>
            </a:r>
            <a:r>
              <a:rPr lang="fr-FR" sz="2800" dirty="0" smtClean="0">
                <a:latin typeface="Arial Narrow" panose="020B0606020202030204" pitchFamily="34" charset="0"/>
              </a:rPr>
              <a:t>et diffuse </a:t>
            </a:r>
            <a:r>
              <a:rPr lang="fr-FR" sz="2800" dirty="0">
                <a:latin typeface="Arial Narrow" panose="020B0606020202030204" pitchFamily="34" charset="0"/>
              </a:rPr>
              <a:t>la religion du Christ.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8877"/>
            <a:ext cx="3960440" cy="479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37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96752"/>
            <a:ext cx="2232248" cy="424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93892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60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Traité de Verdun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4581128"/>
            <a:ext cx="8229600" cy="194421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843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L’empire est partagé entre les 3 fils </a:t>
            </a:r>
            <a:r>
              <a:rPr lang="fr-FR" sz="2800" dirty="0" smtClean="0">
                <a:latin typeface="Arial Narrow" panose="020B0606020202030204" pitchFamily="34" charset="0"/>
              </a:rPr>
              <a:t>de Charlemagne. La </a:t>
            </a:r>
            <a:r>
              <a:rPr lang="fr-FR" sz="2800" dirty="0">
                <a:latin typeface="Arial Narrow" panose="020B0606020202030204" pitchFamily="34" charset="0"/>
              </a:rPr>
              <a:t>partie Ouest deviendra </a:t>
            </a:r>
            <a:r>
              <a:rPr lang="fr-FR" sz="2800" dirty="0" smtClean="0">
                <a:latin typeface="Arial Narrow" panose="020B0606020202030204" pitchFamily="34" charset="0"/>
              </a:rPr>
              <a:t>la France </a:t>
            </a:r>
            <a:r>
              <a:rPr lang="fr-FR" sz="2800" dirty="0">
                <a:latin typeface="Arial Narrow" panose="020B0606020202030204" pitchFamily="34" charset="0"/>
              </a:rPr>
              <a:t>; la partie Est deviendra l’Allemagne.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77470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4616420" cy="344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001" y="1288954"/>
            <a:ext cx="4587990" cy="1357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98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752" y="332656"/>
            <a:ext cx="4896544" cy="1143000"/>
          </a:xfrm>
        </p:spPr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Raids vikings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4941168"/>
            <a:ext cx="8229600" cy="1756792"/>
          </a:xfrm>
        </p:spPr>
        <p:txBody>
          <a:bodyPr/>
          <a:lstStyle/>
          <a:p>
            <a:pPr marL="0" indent="0" algn="ctr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850 - 950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Les Vikings appelés aussi Normands pillent </a:t>
            </a:r>
            <a:r>
              <a:rPr lang="fr-FR" sz="2800" dirty="0" smtClean="0">
                <a:latin typeface="Arial Narrow" panose="020B0606020202030204" pitchFamily="34" charset="0"/>
              </a:rPr>
              <a:t>le royaume </a:t>
            </a:r>
            <a:r>
              <a:rPr lang="fr-FR" sz="2800" dirty="0">
                <a:latin typeface="Arial Narrow" panose="020B0606020202030204" pitchFamily="34" charset="0"/>
              </a:rPr>
              <a:t>Franc puis s’installent en Normandie.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5219238" cy="3770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58870"/>
            <a:ext cx="4026024" cy="3019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56" y="188640"/>
            <a:ext cx="77470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73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752" y="36442"/>
            <a:ext cx="4464496" cy="1143000"/>
          </a:xfrm>
        </p:spPr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1ers châteaux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5086777"/>
            <a:ext cx="8229600" cy="1756792"/>
          </a:xfrm>
        </p:spPr>
        <p:txBody>
          <a:bodyPr/>
          <a:lstStyle/>
          <a:p>
            <a:pPr marL="0" indent="0" algn="ctr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900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Le pouvoir devient local. Le seigneur construit </a:t>
            </a:r>
            <a:r>
              <a:rPr lang="fr-FR" sz="2800" dirty="0" smtClean="0">
                <a:latin typeface="Arial Narrow" panose="020B0606020202030204" pitchFamily="34" charset="0"/>
              </a:rPr>
              <a:t>un château </a:t>
            </a:r>
            <a:r>
              <a:rPr lang="fr-FR" sz="2800" dirty="0">
                <a:latin typeface="Arial Narrow" panose="020B0606020202030204" pitchFamily="34" charset="0"/>
              </a:rPr>
              <a:t>pour protéger son territoire et </a:t>
            </a:r>
            <a:r>
              <a:rPr lang="fr-FR" sz="2800" dirty="0" smtClean="0">
                <a:latin typeface="Arial Narrow" panose="020B0606020202030204" pitchFamily="34" charset="0"/>
              </a:rPr>
              <a:t>asseoir son </a:t>
            </a:r>
            <a:r>
              <a:rPr lang="fr-FR" sz="2800" dirty="0">
                <a:latin typeface="Arial Narrow" panose="020B0606020202030204" pitchFamily="34" charset="0"/>
              </a:rPr>
              <a:t>autorité.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86"/>
            <a:ext cx="604664" cy="73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5" y="836712"/>
            <a:ext cx="6884070" cy="3397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629" y="3861048"/>
            <a:ext cx="3528392" cy="2057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6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latin typeface="Matura MT Script Capitals" panose="03020802060602070202" pitchFamily="66" charset="0"/>
              </a:rPr>
              <a:t>Abbaye du </a:t>
            </a:r>
            <a:r>
              <a:rPr lang="fr-FR" dirty="0" smtClean="0">
                <a:latin typeface="Matura MT Script Capitals" panose="03020802060602070202" pitchFamily="66" charset="0"/>
              </a:rPr>
              <a:t>Mont Saint-Michel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4869160"/>
            <a:ext cx="8229600" cy="2088232"/>
          </a:xfrm>
        </p:spPr>
        <p:txBody>
          <a:bodyPr/>
          <a:lstStyle/>
          <a:p>
            <a:pPr marL="0" indent="0" algn="r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à partir de 966</a:t>
            </a:r>
          </a:p>
          <a:p>
            <a:pPr marL="0" indent="0">
              <a:buNone/>
            </a:pPr>
            <a:r>
              <a:rPr lang="fr-FR" dirty="0"/>
              <a:t>Des moines à l’écart du monde prient </a:t>
            </a:r>
            <a:r>
              <a:rPr lang="fr-FR" dirty="0" smtClean="0"/>
              <a:t>dans cette </a:t>
            </a:r>
            <a:r>
              <a:rPr lang="fr-FR" dirty="0"/>
              <a:t>abbaye.</a:t>
            </a:r>
            <a:endParaRPr lang="fr-F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32246"/>
            <a:ext cx="5330161" cy="4292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98" y="260649"/>
            <a:ext cx="864096" cy="104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08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Matura MT Script Capitals" panose="03020802060602070202" pitchFamily="66" charset="0"/>
              </a:rPr>
              <a:t>Hugues </a:t>
            </a:r>
            <a:r>
              <a:rPr lang="fr-FR" dirty="0" smtClean="0">
                <a:latin typeface="Matura MT Script Capitals" panose="03020802060602070202" pitchFamily="66" charset="0"/>
              </a:rPr>
              <a:t>Capet est </a:t>
            </a:r>
            <a:r>
              <a:rPr lang="fr-FR" dirty="0">
                <a:latin typeface="Matura MT Script Capitals" panose="03020802060602070202" pitchFamily="66" charset="0"/>
              </a:rPr>
              <a:t>élu roi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4797152"/>
            <a:ext cx="8229600" cy="194421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987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Il invente la succession héréditaire. Le roi </a:t>
            </a:r>
            <a:r>
              <a:rPr lang="fr-FR" sz="2800" dirty="0" smtClean="0">
                <a:latin typeface="Arial Narrow" panose="020B0606020202030204" pitchFamily="34" charset="0"/>
              </a:rPr>
              <a:t>n’est plus </a:t>
            </a:r>
            <a:r>
              <a:rPr lang="fr-FR" sz="2800" dirty="0">
                <a:latin typeface="Arial Narrow" panose="020B0606020202030204" pitchFamily="34" charset="0"/>
              </a:rPr>
              <a:t>choisi : c’est son fils qui hérite de </a:t>
            </a:r>
            <a:r>
              <a:rPr lang="fr-FR" sz="2800" dirty="0" smtClean="0">
                <a:latin typeface="Arial Narrow" panose="020B0606020202030204" pitchFamily="34" charset="0"/>
              </a:rPr>
              <a:t>la couronne </a:t>
            </a:r>
            <a:r>
              <a:rPr lang="fr-FR" sz="2800" dirty="0">
                <a:latin typeface="Arial Narrow" panose="020B0606020202030204" pitchFamily="34" charset="0"/>
              </a:rPr>
              <a:t>lors d’un sacre </a:t>
            </a:r>
            <a:r>
              <a:rPr lang="fr-FR" sz="2800" dirty="0" smtClean="0">
                <a:latin typeface="Arial Narrow" panose="020B0606020202030204" pitchFamily="34" charset="0"/>
              </a:rPr>
              <a:t>par l’Eglise</a:t>
            </a:r>
            <a:r>
              <a:rPr lang="fr-FR" sz="2800" dirty="0">
                <a:latin typeface="Arial Narrow" panose="020B0606020202030204" pitchFamily="34" charset="0"/>
              </a:rPr>
              <a:t>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80298"/>
            <a:ext cx="612198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7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880498"/>
            <a:ext cx="2376264" cy="206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56" y="188640"/>
            <a:ext cx="77470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33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Bataille d’Hastings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5101208"/>
            <a:ext cx="8229600" cy="1756792"/>
          </a:xfrm>
        </p:spPr>
        <p:txBody>
          <a:bodyPr/>
          <a:lstStyle/>
          <a:p>
            <a:pPr marL="0" indent="0" algn="ctr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1066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Guillaume le Conquérant, duc </a:t>
            </a:r>
            <a:r>
              <a:rPr lang="fr-FR" sz="2800" dirty="0" smtClean="0">
                <a:latin typeface="Arial Narrow" panose="020B0606020202030204" pitchFamily="34" charset="0"/>
              </a:rPr>
              <a:t>de Normandie</a:t>
            </a:r>
            <a:r>
              <a:rPr lang="fr-FR" sz="2800" dirty="0">
                <a:latin typeface="Arial Narrow" panose="020B0606020202030204" pitchFamily="34" charset="0"/>
              </a:rPr>
              <a:t>, devient le roi d’Angleterre.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56" y="188640"/>
            <a:ext cx="77470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61" y="1094518"/>
            <a:ext cx="7534275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38" b="95873" l="250" r="98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464" y="2475413"/>
            <a:ext cx="3443536" cy="365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04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1ère croisade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4941168"/>
            <a:ext cx="8229600" cy="1756792"/>
          </a:xfrm>
        </p:spPr>
        <p:txBody>
          <a:bodyPr/>
          <a:lstStyle/>
          <a:p>
            <a:pPr marL="0" indent="0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1096 - 1099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Les chrétiens partent en croisade. Ils </a:t>
            </a:r>
            <a:r>
              <a:rPr lang="fr-FR" sz="2800" dirty="0" smtClean="0">
                <a:latin typeface="Arial Narrow" panose="020B0606020202030204" pitchFamily="34" charset="0"/>
              </a:rPr>
              <a:t>libèrent Jérusalem </a:t>
            </a:r>
            <a:r>
              <a:rPr lang="fr-FR" sz="2800" dirty="0">
                <a:latin typeface="Arial Narrow" panose="020B0606020202030204" pitchFamily="34" charset="0"/>
              </a:rPr>
              <a:t>des Turcs. Il y aura 8 croisades.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56" y="188640"/>
            <a:ext cx="77470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36" y="1124744"/>
            <a:ext cx="6058243" cy="3916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279" y="1700808"/>
            <a:ext cx="2684537" cy="366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05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Matura MT Script Capitals" panose="03020802060602070202" pitchFamily="66" charset="0"/>
              </a:rPr>
              <a:t>Eglise </a:t>
            </a:r>
            <a:r>
              <a:rPr lang="fr-FR" dirty="0" smtClean="0">
                <a:latin typeface="Matura MT Script Capitals" panose="03020802060602070202" pitchFamily="66" charset="0"/>
              </a:rPr>
              <a:t>romane d’Issoire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5061397"/>
            <a:ext cx="8229600" cy="1828800"/>
          </a:xfrm>
        </p:spPr>
        <p:txBody>
          <a:bodyPr/>
          <a:lstStyle/>
          <a:p>
            <a:pPr marL="0" indent="0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1130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L’église St-</a:t>
            </a:r>
            <a:r>
              <a:rPr lang="fr-FR" sz="2800" dirty="0" err="1">
                <a:latin typeface="Arial Narrow" panose="020B0606020202030204" pitchFamily="34" charset="0"/>
              </a:rPr>
              <a:t>Austremoine</a:t>
            </a:r>
            <a:r>
              <a:rPr lang="fr-FR" sz="2800" dirty="0">
                <a:latin typeface="Arial Narrow" panose="020B0606020202030204" pitchFamily="34" charset="0"/>
              </a:rPr>
              <a:t> est massive, avec de </a:t>
            </a:r>
            <a:r>
              <a:rPr lang="fr-FR" sz="2800" dirty="0" smtClean="0">
                <a:latin typeface="Arial Narrow" panose="020B0606020202030204" pitchFamily="34" charset="0"/>
              </a:rPr>
              <a:t>petites ouvertures</a:t>
            </a:r>
            <a:r>
              <a:rPr lang="fr-FR" sz="2800" dirty="0">
                <a:latin typeface="Arial Narrow" panose="020B0606020202030204" pitchFamily="34" charset="0"/>
              </a:rPr>
              <a:t>. Elle a de nombreuses fresques.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2" b="100000" l="29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80728"/>
            <a:ext cx="5616624" cy="43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59" b="100000" l="6631" r="948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987489"/>
            <a:ext cx="2741915" cy="1906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98" y="260649"/>
            <a:ext cx="864096" cy="104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02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Matura MT Script Capitals" panose="03020802060602070202" pitchFamily="66" charset="0"/>
              </a:rPr>
              <a:t>Château-fort </a:t>
            </a:r>
            <a:r>
              <a:rPr lang="fr-FR" dirty="0" smtClean="0">
                <a:latin typeface="Matura MT Script Capitals" panose="03020802060602070202" pitchFamily="66" charset="0"/>
              </a:rPr>
              <a:t>de </a:t>
            </a:r>
            <a:r>
              <a:rPr lang="fr-FR" dirty="0" err="1" smtClean="0">
                <a:latin typeface="Matura MT Script Capitals" panose="03020802060602070202" pitchFamily="66" charset="0"/>
              </a:rPr>
              <a:t>Castelnaud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5207791"/>
            <a:ext cx="8229600" cy="1473027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fr-FR" sz="8000" b="1" dirty="0">
                <a:latin typeface="Arial Narrow" panose="020B0606020202030204" pitchFamily="34" charset="0"/>
              </a:rPr>
              <a:t>1100 - 1200</a:t>
            </a:r>
          </a:p>
          <a:p>
            <a:pPr marL="0" indent="0">
              <a:buNone/>
            </a:pPr>
            <a:r>
              <a:rPr lang="fr-FR" sz="5100" dirty="0">
                <a:latin typeface="Arial Narrow" panose="020B0606020202030204" pitchFamily="34" charset="0"/>
              </a:rPr>
              <a:t>Ce château a un donjon et des </a:t>
            </a:r>
            <a:r>
              <a:rPr lang="fr-FR" sz="5100" dirty="0" smtClean="0">
                <a:latin typeface="Arial Narrow" panose="020B0606020202030204" pitchFamily="34" charset="0"/>
              </a:rPr>
              <a:t>remparts en </a:t>
            </a:r>
            <a:r>
              <a:rPr lang="fr-FR" sz="5100" dirty="0">
                <a:latin typeface="Arial Narrow" panose="020B0606020202030204" pitchFamily="34" charset="0"/>
              </a:rPr>
              <a:t>pierre. Grâce à lui, son </a:t>
            </a:r>
            <a:r>
              <a:rPr lang="fr-FR" sz="5100" dirty="0" smtClean="0">
                <a:latin typeface="Arial Narrow" panose="020B0606020202030204" pitchFamily="34" charset="0"/>
              </a:rPr>
              <a:t>seigneur contrôle </a:t>
            </a:r>
            <a:r>
              <a:rPr lang="fr-FR" sz="5100" dirty="0">
                <a:latin typeface="Arial Narrow" panose="020B0606020202030204" pitchFamily="34" charset="0"/>
              </a:rPr>
              <a:t>village, route et rivière.</a:t>
            </a:r>
            <a:endParaRPr lang="fr-FR" sz="5100" dirty="0">
              <a:latin typeface="Arial Narrow" panose="020B060602020203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24744"/>
            <a:ext cx="5400600" cy="408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86"/>
            <a:ext cx="604664" cy="73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07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Matura MT Script Capitals" panose="03020802060602070202" pitchFamily="66" charset="0"/>
              </a:rPr>
              <a:t>Boussole </a:t>
            </a:r>
            <a:r>
              <a:rPr lang="fr-FR" dirty="0" smtClean="0">
                <a:latin typeface="Matura MT Script Capitals" panose="03020802060602070202" pitchFamily="66" charset="0"/>
              </a:rPr>
              <a:t>et gouvernail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4869160"/>
            <a:ext cx="8229600" cy="1756792"/>
          </a:xfrm>
        </p:spPr>
        <p:txBody>
          <a:bodyPr/>
          <a:lstStyle/>
          <a:p>
            <a:pPr marL="0" indent="0">
              <a:buNone/>
            </a:pPr>
            <a:r>
              <a:rPr lang="fr-FR" sz="4000" b="1" dirty="0">
                <a:latin typeface="Arial Narrow" panose="020B0606020202030204" pitchFamily="34" charset="0"/>
              </a:rPr>
              <a:t>entre 1100 et 1200</a:t>
            </a:r>
            <a:endParaRPr lang="fr-FR" sz="4000" b="1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fr-FR" sz="2800" dirty="0" smtClean="0">
                <a:latin typeface="Arial Narrow" panose="020B0606020202030204" pitchFamily="34" charset="0"/>
              </a:rPr>
              <a:t>Diffusés </a:t>
            </a:r>
            <a:r>
              <a:rPr lang="fr-FR" sz="2800" dirty="0">
                <a:latin typeface="Arial Narrow" panose="020B0606020202030204" pitchFamily="34" charset="0"/>
              </a:rPr>
              <a:t>en Europe, la boussole et </a:t>
            </a:r>
            <a:r>
              <a:rPr lang="fr-FR" sz="2800" dirty="0" smtClean="0">
                <a:latin typeface="Arial Narrow" panose="020B0606020202030204" pitchFamily="34" charset="0"/>
              </a:rPr>
              <a:t>le gouvernail </a:t>
            </a:r>
            <a:r>
              <a:rPr lang="fr-FR" sz="2800" dirty="0">
                <a:latin typeface="Arial Narrow" panose="020B0606020202030204" pitchFamily="34" charset="0"/>
              </a:rPr>
              <a:t>facilitent les voyages en haute mer.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86"/>
            <a:ext cx="604664" cy="73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" b="94200" l="1781" r="9800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620688"/>
            <a:ext cx="6768752" cy="482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53" b="100000" l="0" r="986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1124744"/>
            <a:ext cx="501967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291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636" y="260648"/>
            <a:ext cx="6192688" cy="1143000"/>
          </a:xfrm>
        </p:spPr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Bataille de Bouvines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5029200"/>
            <a:ext cx="8229600" cy="18288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1214</a:t>
            </a:r>
            <a:endParaRPr lang="fr-FR" sz="4400" i="1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fr-FR" sz="2800" dirty="0" smtClean="0">
                <a:latin typeface="Arial Narrow" panose="020B0606020202030204" pitchFamily="34" charset="0"/>
              </a:rPr>
              <a:t>Le </a:t>
            </a:r>
            <a:r>
              <a:rPr lang="fr-FR" sz="2800" dirty="0">
                <a:latin typeface="Arial Narrow" panose="020B0606020202030204" pitchFamily="34" charset="0"/>
              </a:rPr>
              <a:t>roi Philippe Auguste soumet les </a:t>
            </a:r>
            <a:r>
              <a:rPr lang="fr-FR" sz="2800" dirty="0" smtClean="0">
                <a:latin typeface="Arial Narrow" panose="020B0606020202030204" pitchFamily="34" charset="0"/>
              </a:rPr>
              <a:t>seigneurs à </a:t>
            </a:r>
            <a:r>
              <a:rPr lang="fr-FR" sz="2800" dirty="0">
                <a:latin typeface="Arial Narrow" panose="020B0606020202030204" pitchFamily="34" charset="0"/>
              </a:rPr>
              <a:t>son autorité. Ils s’unissent derrière lui et </a:t>
            </a:r>
            <a:r>
              <a:rPr lang="fr-FR" sz="2800" dirty="0" smtClean="0">
                <a:latin typeface="Arial Narrow" panose="020B0606020202030204" pitchFamily="34" charset="0"/>
              </a:rPr>
              <a:t>repoussent une </a:t>
            </a:r>
            <a:r>
              <a:rPr lang="fr-FR" sz="2800" dirty="0">
                <a:latin typeface="Arial Narrow" panose="020B0606020202030204" pitchFamily="34" charset="0"/>
              </a:rPr>
              <a:t>invasion anglaise et germanique.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24744"/>
            <a:ext cx="5256584" cy="3985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56" y="188640"/>
            <a:ext cx="77470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3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1680" y="260648"/>
            <a:ext cx="6408712" cy="850106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latin typeface="Matura MT Script Capitals" panose="03020802060602070202" pitchFamily="66" charset="0"/>
              </a:rPr>
              <a:t/>
            </a:r>
            <a:br>
              <a:rPr lang="fr-FR" dirty="0" smtClean="0">
                <a:latin typeface="Matura MT Script Capitals" panose="03020802060602070202" pitchFamily="66" charset="0"/>
              </a:rPr>
            </a:br>
            <a:r>
              <a:rPr lang="fr-FR" dirty="0" smtClean="0">
                <a:latin typeface="Matura MT Script Capitals" panose="03020802060602070202" pitchFamily="66" charset="0"/>
              </a:rPr>
              <a:t>Cathédrale de Reims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5073899"/>
            <a:ext cx="8229600" cy="17567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/>
              <a:t>1211-1275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Cette cathédrale gothique s’élance vers le ciel </a:t>
            </a:r>
            <a:r>
              <a:rPr lang="fr-FR" sz="2800" dirty="0" smtClean="0">
                <a:latin typeface="Arial Narrow" panose="020B0606020202030204" pitchFamily="34" charset="0"/>
              </a:rPr>
              <a:t>et témoigne </a:t>
            </a:r>
            <a:r>
              <a:rPr lang="fr-FR" sz="2800" dirty="0">
                <a:latin typeface="Arial Narrow" panose="020B0606020202030204" pitchFamily="34" charset="0"/>
              </a:rPr>
              <a:t>de l’importance de la foi chrétienne.</a:t>
            </a:r>
            <a:endParaRPr lang="fr-FR" sz="2800" b="1" dirty="0">
              <a:latin typeface="Arial Narrow" panose="020B0606020202030204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036292"/>
            <a:ext cx="4968552" cy="404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98" y="260649"/>
            <a:ext cx="864096" cy="104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37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Saint Louis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5085184"/>
            <a:ext cx="8229600" cy="1684784"/>
          </a:xfrm>
        </p:spPr>
        <p:txBody>
          <a:bodyPr>
            <a:normAutofit lnSpcReduction="10000"/>
          </a:bodyPr>
          <a:lstStyle/>
          <a:p>
            <a:pPr marL="0" indent="0" algn="r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1214-1270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Saint-Louis développe la justice royale et </a:t>
            </a:r>
            <a:r>
              <a:rPr lang="fr-FR" sz="2800" dirty="0" smtClean="0">
                <a:latin typeface="Arial Narrow" panose="020B0606020202030204" pitchFamily="34" charset="0"/>
              </a:rPr>
              <a:t>le sentiment </a:t>
            </a:r>
            <a:r>
              <a:rPr lang="fr-FR" sz="2800" dirty="0">
                <a:latin typeface="Arial Narrow" panose="020B0606020202030204" pitchFamily="34" charset="0"/>
              </a:rPr>
              <a:t>de respect dû au roi. Très </a:t>
            </a:r>
            <a:r>
              <a:rPr lang="fr-FR" sz="2800" dirty="0" smtClean="0">
                <a:latin typeface="Arial Narrow" panose="020B0606020202030204" pitchFamily="34" charset="0"/>
              </a:rPr>
              <a:t>croyant, il </a:t>
            </a:r>
            <a:r>
              <a:rPr lang="fr-FR" sz="2800" dirty="0">
                <a:latin typeface="Arial Narrow" panose="020B0606020202030204" pitchFamily="34" charset="0"/>
              </a:rPr>
              <a:t>participe à 2 croisades.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77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35696" y="332656"/>
            <a:ext cx="1008112" cy="551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112631"/>
            <a:ext cx="3456384" cy="4525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93892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16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03848" y="332656"/>
            <a:ext cx="4330824" cy="1143000"/>
          </a:xfrm>
        </p:spPr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Marco Polo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4869160"/>
            <a:ext cx="8229600" cy="1828800"/>
          </a:xfrm>
        </p:spPr>
        <p:txBody>
          <a:bodyPr/>
          <a:lstStyle/>
          <a:p>
            <a:pPr marL="0" indent="0" algn="r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1295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Marco Polo rentre à Venise après avoir </a:t>
            </a:r>
            <a:r>
              <a:rPr lang="fr-FR" sz="2800" dirty="0" smtClean="0">
                <a:latin typeface="Arial Narrow" panose="020B0606020202030204" pitchFamily="34" charset="0"/>
              </a:rPr>
              <a:t>passé 24 </a:t>
            </a:r>
            <a:r>
              <a:rPr lang="fr-FR" sz="2800" dirty="0">
                <a:latin typeface="Arial Narrow" panose="020B0606020202030204" pitchFamily="34" charset="0"/>
              </a:rPr>
              <a:t>années en Asie (Chine, Mongolie, Inde).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93892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84834"/>
            <a:ext cx="4608512" cy="4522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613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2694" y="260648"/>
            <a:ext cx="5256584" cy="850106"/>
          </a:xfrm>
        </p:spPr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Guerre de 100 ans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5013176"/>
            <a:ext cx="8229600" cy="159546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1337 - 1453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Ce long conflit oppose les Anglais et </a:t>
            </a:r>
            <a:r>
              <a:rPr lang="fr-FR" sz="2800" dirty="0" smtClean="0">
                <a:latin typeface="Arial Narrow" panose="020B0606020202030204" pitchFamily="34" charset="0"/>
              </a:rPr>
              <a:t>les Français </a:t>
            </a:r>
            <a:r>
              <a:rPr lang="fr-FR" sz="2800" dirty="0">
                <a:latin typeface="Arial Narrow" panose="020B0606020202030204" pitchFamily="34" charset="0"/>
              </a:rPr>
              <a:t>pour </a:t>
            </a:r>
            <a:r>
              <a:rPr lang="fr-FR" sz="2800" dirty="0" smtClean="0">
                <a:latin typeface="Arial Narrow" panose="020B0606020202030204" pitchFamily="34" charset="0"/>
              </a:rPr>
              <a:t>la couronne </a:t>
            </a:r>
            <a:r>
              <a:rPr lang="fr-FR" sz="2800" dirty="0">
                <a:latin typeface="Arial Narrow" panose="020B0606020202030204" pitchFamily="34" charset="0"/>
              </a:rPr>
              <a:t>de </a:t>
            </a:r>
            <a:r>
              <a:rPr lang="fr-FR" sz="2800" dirty="0" smtClean="0">
                <a:latin typeface="Arial Narrow" panose="020B0606020202030204" pitchFamily="34" charset="0"/>
              </a:rPr>
              <a:t>France. Les </a:t>
            </a:r>
            <a:r>
              <a:rPr lang="fr-FR" sz="2800" dirty="0">
                <a:latin typeface="Arial Narrow" panose="020B0606020202030204" pitchFamily="34" charset="0"/>
              </a:rPr>
              <a:t>Anglais sont d’abord victorieux.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556" y="908720"/>
            <a:ext cx="6542682" cy="409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295" y="3933056"/>
            <a:ext cx="16192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39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028" y="3933056"/>
            <a:ext cx="16192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56" y="188640"/>
            <a:ext cx="77470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181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752" y="260648"/>
            <a:ext cx="4968552" cy="1143000"/>
          </a:xfrm>
        </p:spPr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La peste noire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5021815"/>
            <a:ext cx="8229600" cy="18002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fr-FR" sz="4800" b="1" dirty="0">
                <a:latin typeface="Arial Narrow" panose="020B0606020202030204" pitchFamily="34" charset="0"/>
              </a:rPr>
              <a:t>1347</a:t>
            </a:r>
          </a:p>
          <a:p>
            <a:pPr marL="0" indent="0">
              <a:buNone/>
            </a:pPr>
            <a:r>
              <a:rPr lang="fr-FR" sz="3000" dirty="0">
                <a:latin typeface="Arial Narrow" panose="020B0606020202030204" pitchFamily="34" charset="0"/>
              </a:rPr>
              <a:t>Début d’une épidémie de peste. En 5 </a:t>
            </a:r>
            <a:r>
              <a:rPr lang="fr-FR" sz="3000" dirty="0" smtClean="0">
                <a:latin typeface="Arial Narrow" panose="020B0606020202030204" pitchFamily="34" charset="0"/>
              </a:rPr>
              <a:t>ans, elle </a:t>
            </a:r>
            <a:r>
              <a:rPr lang="fr-FR" sz="3000" dirty="0">
                <a:latin typeface="Arial Narrow" panose="020B0606020202030204" pitchFamily="34" charset="0"/>
              </a:rPr>
              <a:t>tue 25 millions de personnes - la </a:t>
            </a:r>
            <a:r>
              <a:rPr lang="fr-FR" sz="3000" dirty="0" smtClean="0">
                <a:latin typeface="Arial Narrow" panose="020B0606020202030204" pitchFamily="34" charset="0"/>
              </a:rPr>
              <a:t>moitié des </a:t>
            </a:r>
            <a:r>
              <a:rPr lang="fr-FR" sz="3000" dirty="0">
                <a:latin typeface="Arial Narrow" panose="020B0606020202030204" pitchFamily="34" charset="0"/>
              </a:rPr>
              <a:t>habitants de l’Europe.</a:t>
            </a:r>
            <a:endParaRPr lang="fr-FR" sz="3000" dirty="0">
              <a:latin typeface="Arial Narrow" panose="020B0606020202030204" pitchFamily="34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41" y="0"/>
            <a:ext cx="7056784" cy="5087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06" b="8998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836712"/>
            <a:ext cx="298132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56" y="188640"/>
            <a:ext cx="77470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68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752" y="332656"/>
            <a:ext cx="5256584" cy="1143000"/>
          </a:xfrm>
        </p:spPr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La Bombarde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5099656"/>
            <a:ext cx="8229600" cy="1756792"/>
          </a:xfrm>
        </p:spPr>
        <p:txBody>
          <a:bodyPr/>
          <a:lstStyle/>
          <a:p>
            <a:pPr marL="0" indent="0" algn="ctr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1313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Invention du canon. L’artillerie est de plus </a:t>
            </a:r>
            <a:r>
              <a:rPr lang="fr-FR" sz="2800" dirty="0" smtClean="0">
                <a:latin typeface="Arial Narrow" panose="020B0606020202030204" pitchFamily="34" charset="0"/>
              </a:rPr>
              <a:t>en plus utilisée pendant </a:t>
            </a:r>
            <a:r>
              <a:rPr lang="fr-FR" sz="2800" dirty="0">
                <a:latin typeface="Arial Narrow" panose="020B0606020202030204" pitchFamily="34" charset="0"/>
              </a:rPr>
              <a:t>la guerre de 100 ans.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2470"/>
            <a:ext cx="5279792" cy="401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1" b="89914" l="4235" r="898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861048"/>
            <a:ext cx="2098585" cy="230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86"/>
            <a:ext cx="604664" cy="73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99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4608512" cy="1143000"/>
          </a:xfrm>
        </p:spPr>
        <p:txBody>
          <a:bodyPr/>
          <a:lstStyle/>
          <a:p>
            <a:r>
              <a:rPr lang="fr-FR" dirty="0">
                <a:latin typeface="Matura MT Script Capitals" panose="03020802060602070202" pitchFamily="66" charset="0"/>
              </a:rPr>
              <a:t>Jeanne d’Arc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5101208"/>
            <a:ext cx="8229600" cy="1756792"/>
          </a:xfrm>
        </p:spPr>
        <p:txBody>
          <a:bodyPr/>
          <a:lstStyle/>
          <a:p>
            <a:pPr marL="0" indent="0" algn="r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1412 - 1431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La «Pucelle d’Orléans» inverse le cours de </a:t>
            </a:r>
            <a:r>
              <a:rPr lang="fr-FR" sz="2800" dirty="0" smtClean="0">
                <a:latin typeface="Arial Narrow" panose="020B0606020202030204" pitchFamily="34" charset="0"/>
              </a:rPr>
              <a:t>la guerre </a:t>
            </a:r>
            <a:r>
              <a:rPr lang="fr-FR" sz="2800" dirty="0">
                <a:latin typeface="Arial Narrow" panose="020B0606020202030204" pitchFamily="34" charset="0"/>
              </a:rPr>
              <a:t>de 100 ans. Elle fait sacrer le roi </a:t>
            </a:r>
            <a:r>
              <a:rPr lang="fr-FR" sz="2800" dirty="0" smtClean="0">
                <a:latin typeface="Arial Narrow" panose="020B0606020202030204" pitchFamily="34" charset="0"/>
              </a:rPr>
              <a:t>de France </a:t>
            </a:r>
            <a:r>
              <a:rPr lang="fr-FR" sz="2800" dirty="0">
                <a:latin typeface="Arial Narrow" panose="020B0606020202030204" pitchFamily="34" charset="0"/>
              </a:rPr>
              <a:t>et chasse les anglais.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5"/>
            <a:ext cx="5804703" cy="446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93892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4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3768" y="260648"/>
            <a:ext cx="4608512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sz="4900" dirty="0" smtClean="0">
                <a:latin typeface="Matura MT Script Capitals" panose="03020802060602070202" pitchFamily="66" charset="0"/>
              </a:rPr>
              <a:t>L’imprimerie</a:t>
            </a:r>
            <a:r>
              <a:rPr lang="fr-FR" sz="4900" dirty="0">
                <a:latin typeface="Matura MT Script Capitals" panose="03020802060602070202" pitchFamily="66" charset="0"/>
              </a:rPr>
              <a:t/>
            </a:r>
            <a:br>
              <a:rPr lang="fr-FR" sz="4900" dirty="0">
                <a:latin typeface="Matura MT Script Capitals" panose="03020802060602070202" pitchFamily="66" charset="0"/>
              </a:rPr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5086777"/>
            <a:ext cx="8229600" cy="17567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latin typeface="Arial Narrow" panose="020B0606020202030204" pitchFamily="34" charset="0"/>
              </a:rPr>
              <a:t>           1455</a:t>
            </a:r>
            <a:endParaRPr lang="fr-FR" sz="4400" b="1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Gutenberg invente l’imprimerie. Le </a:t>
            </a:r>
            <a:r>
              <a:rPr lang="fr-FR" sz="2800" dirty="0" smtClean="0">
                <a:latin typeface="Arial Narrow" panose="020B0606020202030204" pitchFamily="34" charset="0"/>
              </a:rPr>
              <a:t>livre devient </a:t>
            </a:r>
            <a:r>
              <a:rPr lang="fr-FR" sz="2800" dirty="0">
                <a:latin typeface="Arial Narrow" panose="020B0606020202030204" pitchFamily="34" charset="0"/>
              </a:rPr>
              <a:t>un objet courant. La diffusion </a:t>
            </a:r>
            <a:r>
              <a:rPr lang="fr-FR" sz="2800" dirty="0" smtClean="0">
                <a:latin typeface="Arial Narrow" panose="020B0606020202030204" pitchFamily="34" charset="0"/>
              </a:rPr>
              <a:t>du savoir </a:t>
            </a:r>
            <a:r>
              <a:rPr lang="fr-FR" sz="2800" dirty="0">
                <a:latin typeface="Arial Narrow" panose="020B0606020202030204" pitchFamily="34" charset="0"/>
              </a:rPr>
              <a:t>et des idées est plus facile.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4070237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086"/>
            <a:ext cx="604664" cy="73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 descr="http://tnhistoireportraits.tableau-noir.net/6grezdjb/gutenberg_11358_lg5b15d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83663"/>
            <a:ext cx="3469133" cy="423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68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Matura MT Script Capitals" panose="03020802060602070202" pitchFamily="66" charset="0"/>
              </a:rPr>
              <a:t>Découverte </a:t>
            </a:r>
            <a:r>
              <a:rPr lang="fr-FR" dirty="0" smtClean="0">
                <a:latin typeface="Matura MT Script Capitals" panose="03020802060602070202" pitchFamily="66" charset="0"/>
              </a:rPr>
              <a:t>de l’Amérique</a:t>
            </a:r>
            <a:endParaRPr lang="fr-FR" dirty="0">
              <a:latin typeface="Matura MT Script Capitals" panose="03020802060602070202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5201816"/>
            <a:ext cx="8229600" cy="1656184"/>
          </a:xfrm>
        </p:spPr>
        <p:txBody>
          <a:bodyPr>
            <a:normAutofit lnSpcReduction="10000"/>
          </a:bodyPr>
          <a:lstStyle/>
          <a:p>
            <a:pPr marL="0" indent="0" algn="r">
              <a:buNone/>
            </a:pPr>
            <a:r>
              <a:rPr lang="fr-FR" sz="4400" b="1" dirty="0">
                <a:latin typeface="Arial Narrow" panose="020B0606020202030204" pitchFamily="34" charset="0"/>
              </a:rPr>
              <a:t>1492</a:t>
            </a:r>
          </a:p>
          <a:p>
            <a:pPr marL="0" indent="0">
              <a:buNone/>
            </a:pPr>
            <a:r>
              <a:rPr lang="fr-FR" sz="2800" dirty="0">
                <a:latin typeface="Arial Narrow" panose="020B0606020202030204" pitchFamily="34" charset="0"/>
              </a:rPr>
              <a:t>Parti pour l’Inde par une nouvelle </a:t>
            </a:r>
            <a:r>
              <a:rPr lang="fr-FR" sz="2800" dirty="0" smtClean="0">
                <a:latin typeface="Arial Narrow" panose="020B0606020202030204" pitchFamily="34" charset="0"/>
              </a:rPr>
              <a:t>route, Christophe </a:t>
            </a:r>
            <a:r>
              <a:rPr lang="fr-FR" sz="2800" dirty="0">
                <a:latin typeface="Arial Narrow" panose="020B0606020202030204" pitchFamily="34" charset="0"/>
              </a:rPr>
              <a:t>Colomb découvre </a:t>
            </a:r>
            <a:r>
              <a:rPr lang="fr-FR" sz="2800" dirty="0" smtClean="0">
                <a:latin typeface="Arial Narrow" panose="020B0606020202030204" pitchFamily="34" charset="0"/>
              </a:rPr>
              <a:t>le Nouveau </a:t>
            </a:r>
            <a:r>
              <a:rPr lang="fr-FR" sz="2800" dirty="0">
                <a:latin typeface="Arial Narrow" panose="020B0606020202030204" pitchFamily="34" charset="0"/>
              </a:rPr>
              <a:t>Monde.</a:t>
            </a:r>
            <a:endParaRPr lang="fr-FR" sz="2800" dirty="0">
              <a:latin typeface="Arial Narrow" panose="020B0606020202030204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5112568" cy="3970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50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556792"/>
            <a:ext cx="2928127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56" y="188640"/>
            <a:ext cx="77470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60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582</Words>
  <Application>Microsoft Office PowerPoint</Application>
  <PresentationFormat>Affichage à l'écran (4:3)</PresentationFormat>
  <Paragraphs>76</Paragraphs>
  <Slides>25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Thème Office</vt:lpstr>
      <vt:lpstr>Baptême de Clovis</vt:lpstr>
      <vt:lpstr>Mahomet</vt:lpstr>
      <vt:lpstr>Mosquée de Cordoue</vt:lpstr>
      <vt:lpstr>Bataille de Poitiers</vt:lpstr>
      <vt:lpstr>Charlemagne</vt:lpstr>
      <vt:lpstr>Traité de Verdun</vt:lpstr>
      <vt:lpstr>Raids vikings</vt:lpstr>
      <vt:lpstr>1ers châteaux</vt:lpstr>
      <vt:lpstr>Abbaye du Mont Saint-Michel</vt:lpstr>
      <vt:lpstr>Hugues Capet est élu roi</vt:lpstr>
      <vt:lpstr>Bataille d’Hastings</vt:lpstr>
      <vt:lpstr>1ère croisade</vt:lpstr>
      <vt:lpstr>Eglise romane d’Issoire</vt:lpstr>
      <vt:lpstr>Château-fort de Castelnaud</vt:lpstr>
      <vt:lpstr>Boussole et gouvernail</vt:lpstr>
      <vt:lpstr>Bataille de Bouvines</vt:lpstr>
      <vt:lpstr> Cathédrale de Reims </vt:lpstr>
      <vt:lpstr>Saint Louis</vt:lpstr>
      <vt:lpstr>Marco Polo</vt:lpstr>
      <vt:lpstr>Guerre de 100 ans</vt:lpstr>
      <vt:lpstr>La peste noire</vt:lpstr>
      <vt:lpstr>La Bombarde</vt:lpstr>
      <vt:lpstr>Jeanne d’Arc</vt:lpstr>
      <vt:lpstr>  L’imprimerie   </vt:lpstr>
      <vt:lpstr>Découverte de l’Amérique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Baptême de Clovis</dc:title>
  <dc:creator>MUMU</dc:creator>
  <cp:lastModifiedBy>Muriel CACHEUX</cp:lastModifiedBy>
  <cp:revision>23</cp:revision>
  <dcterms:created xsi:type="dcterms:W3CDTF">2013-10-25T16:45:38Z</dcterms:created>
  <dcterms:modified xsi:type="dcterms:W3CDTF">2013-10-25T19:00:57Z</dcterms:modified>
</cp:coreProperties>
</file>